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webextensions/webextension1.xml" ContentType="application/vnd.ms-office.webextension+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1"/>
  </p:notesMasterIdLst>
  <p:handoutMasterIdLst>
    <p:handoutMasterId r:id="rId42"/>
  </p:handoutMasterIdLst>
  <p:sldIdLst>
    <p:sldId id="1528" r:id="rId5"/>
    <p:sldId id="1534" r:id="rId6"/>
    <p:sldId id="1538" r:id="rId7"/>
    <p:sldId id="1546" r:id="rId8"/>
    <p:sldId id="1547" r:id="rId9"/>
    <p:sldId id="1519" r:id="rId10"/>
    <p:sldId id="1540" r:id="rId11"/>
    <p:sldId id="1545" r:id="rId12"/>
    <p:sldId id="1548" r:id="rId13"/>
    <p:sldId id="1558" r:id="rId14"/>
    <p:sldId id="1541" r:id="rId15"/>
    <p:sldId id="1565" r:id="rId16"/>
    <p:sldId id="1552" r:id="rId17"/>
    <p:sldId id="1566" r:id="rId18"/>
    <p:sldId id="1559" r:id="rId19"/>
    <p:sldId id="1560" r:id="rId20"/>
    <p:sldId id="1561" r:id="rId21"/>
    <p:sldId id="1562" r:id="rId22"/>
    <p:sldId id="1573" r:id="rId23"/>
    <p:sldId id="1577" r:id="rId24"/>
    <p:sldId id="1556" r:id="rId25"/>
    <p:sldId id="1567" r:id="rId26"/>
    <p:sldId id="1568" r:id="rId27"/>
    <p:sldId id="1569" r:id="rId28"/>
    <p:sldId id="1570" r:id="rId29"/>
    <p:sldId id="1571" r:id="rId30"/>
    <p:sldId id="1580" r:id="rId31"/>
    <p:sldId id="1578" r:id="rId32"/>
    <p:sldId id="1572" r:id="rId33"/>
    <p:sldId id="1554" r:id="rId34"/>
    <p:sldId id="1555" r:id="rId35"/>
    <p:sldId id="1553" r:id="rId36"/>
    <p:sldId id="1579" r:id="rId37"/>
    <p:sldId id="1576" r:id="rId38"/>
    <p:sldId id="1536" r:id="rId39"/>
    <p:sldId id="1535" r:id="rId4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BCF2"/>
    <a:srgbClr val="000000"/>
    <a:srgbClr val="6DC2E9"/>
    <a:srgbClr val="FFFFFF"/>
    <a:srgbClr val="525252"/>
    <a:srgbClr val="EAEAEA"/>
    <a:srgbClr val="E81123"/>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23" autoAdjust="0"/>
    <p:restoredTop sz="95382" autoAdjust="0"/>
  </p:normalViewPr>
  <p:slideViewPr>
    <p:cSldViewPr>
      <p:cViewPr varScale="1">
        <p:scale>
          <a:sx n="83" d="100"/>
          <a:sy n="83" d="100"/>
        </p:scale>
        <p:origin x="946"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10/6/2016 10:43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10/6/2016 10:43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10/6/2016 10:43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20957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10/6/2016 10:43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464748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10/6/2016 10:43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016579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Personal branding success requires communicating your message to the right people — not necessarily to the entire world. And it requires communicating in a way that creates emotional connections with your target audience. You simply cannot build a solid brand without building relationships, which are based on emotional connections.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Your actions, which align with your brand, validate that you can be trusted and show that you are credible.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need to specialize and have an area of expertise. When asked what you do best, your answer can’t be “everything.” No one knows what that means. To develop a specialty, the best place to start is with what you know.</a:t>
            </a:r>
          </a:p>
          <a:p>
            <a:r>
              <a:rPr lang="en-US" sz="1200" b="0" i="0" kern="1200" dirty="0" smtClean="0">
                <a:solidFill>
                  <a:schemeClr val="tx1"/>
                </a:solidFill>
                <a:effectLst/>
                <a:latin typeface="+mn-lt"/>
                <a:ea typeface="+mn-ea"/>
                <a:cs typeface="+mn-cs"/>
              </a:rPr>
              <a:t>What can you do that few others know how to do? What segment of the population do you understand better than most people in your field do?</a:t>
            </a:r>
          </a:p>
          <a:p>
            <a:r>
              <a:rPr lang="en-US" sz="1200" b="0" i="0" kern="1200" dirty="0" smtClean="0">
                <a:solidFill>
                  <a:schemeClr val="tx1"/>
                </a:solidFill>
                <a:effectLst/>
                <a:latin typeface="+mn-lt"/>
                <a:ea typeface="+mn-ea"/>
                <a:cs typeface="+mn-cs"/>
              </a:rPr>
              <a:t>You have a unique combination of work experience, life experience, and personal characteristics that create the foundation for determining your niche. To be known in a certain niche, you are wise to choose an area of expertise or market segment that you know well and that you enjoy.</a:t>
            </a:r>
          </a:p>
          <a:p>
            <a:endParaRPr lang="en-US" dirty="0"/>
          </a:p>
        </p:txBody>
      </p:sp>
      <p:sp>
        <p:nvSpPr>
          <p:cNvPr id="4" name="Slide Number Placeholder 3"/>
          <p:cNvSpPr>
            <a:spLocks noGrp="1"/>
          </p:cNvSpPr>
          <p:nvPr>
            <p:ph type="sldNum" sz="quarter" idx="10"/>
          </p:nvPr>
        </p:nvSpPr>
        <p:spPr/>
        <p:txBody>
          <a:bodyPr/>
          <a:lstStyle/>
          <a:p>
            <a:fld id="{D8875F6A-5C2B-4717-B4CA-36AB0964E3F6}" type="slidenum">
              <a:rPr lang="en-US" smtClean="0"/>
              <a:t>22</a:t>
            </a:fld>
            <a:endParaRPr lang="en-US"/>
          </a:p>
        </p:txBody>
      </p:sp>
    </p:spTree>
    <p:extLst>
      <p:ext uri="{BB962C8B-B14F-4D97-AF65-F5344CB8AC3E}">
        <p14:creationId xmlns:p14="http://schemas.microsoft.com/office/powerpoint/2010/main" val="4138309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10/6/2016 10:43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4254169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4590"/>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438903"/>
          </a:xfrm>
        </p:spPr>
        <p:txBody>
          <a:bodyPr/>
          <a:lstStyle>
            <a:lvl1pPr marL="0" indent="0" algn="ctr">
              <a:buNone/>
              <a:defRPr sz="1836"/>
            </a:lvl1pPr>
            <a:lvl2pPr marL="349724" indent="0" algn="ctr">
              <a:buNone/>
              <a:defRPr sz="1530"/>
            </a:lvl2pPr>
            <a:lvl3pPr marL="699447" indent="0" algn="ctr">
              <a:buNone/>
              <a:defRPr sz="1377"/>
            </a:lvl3pPr>
            <a:lvl4pPr marL="1049171" indent="0" algn="ctr">
              <a:buNone/>
              <a:defRPr sz="1224"/>
            </a:lvl4pPr>
            <a:lvl5pPr marL="1398895" indent="0" algn="ctr">
              <a:buNone/>
              <a:defRPr sz="1224"/>
            </a:lvl5pPr>
            <a:lvl6pPr marL="1748619" indent="0" algn="ctr">
              <a:buNone/>
              <a:defRPr sz="1224"/>
            </a:lvl6pPr>
            <a:lvl7pPr marL="2098342" indent="0" algn="ctr">
              <a:buNone/>
              <a:defRPr sz="1224"/>
            </a:lvl7pPr>
            <a:lvl8pPr marL="2448066" indent="0" algn="ctr">
              <a:buNone/>
              <a:defRPr sz="1224"/>
            </a:lvl8pPr>
            <a:lvl9pPr marL="2797790" indent="0" algn="ctr">
              <a:buNone/>
              <a:defRPr sz="1224"/>
            </a:lvl9pPr>
          </a:lstStyle>
          <a:p>
            <a:r>
              <a:rPr lang="en-US" smtClean="0"/>
              <a:t>Click to edit Master subtitle style</a:t>
            </a:r>
            <a:endParaRPr lang="en-US"/>
          </a:p>
        </p:txBody>
      </p:sp>
      <p:sp>
        <p:nvSpPr>
          <p:cNvPr id="4" name="Date Placeholder 3"/>
          <p:cNvSpPr>
            <a:spLocks noGrp="1"/>
          </p:cNvSpPr>
          <p:nvPr>
            <p:ph type="dt" sz="half" idx="10"/>
          </p:nvPr>
        </p:nvSpPr>
        <p:spPr>
          <a:xfrm>
            <a:off x="855008" y="6482890"/>
            <a:ext cx="2798207" cy="372394"/>
          </a:xfrm>
          <a:prstGeom prst="rect">
            <a:avLst/>
          </a:prstGeom>
        </p:spPr>
        <p:txBody>
          <a:bodyPr/>
          <a:lstStyle/>
          <a:p>
            <a:fld id="{C0E5DA3F-1B01-B943-923B-9CB94BCF6A73}" type="datetimeFigureOut">
              <a:rPr lang="es-ES" smtClean="0"/>
              <a:t>06/10/2016</a:t>
            </a:fld>
            <a:endParaRPr lang="es-ES"/>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endParaRPr lang="es-ES"/>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fld id="{BA13AEC0-7941-474F-B120-D1AC6B09B097}" type="slidenum">
              <a:rPr lang="es-ES" smtClean="0"/>
              <a:t>‹#›</a:t>
            </a:fld>
            <a:endParaRPr lang="es-ES"/>
          </a:p>
        </p:txBody>
      </p:sp>
    </p:spTree>
    <p:extLst>
      <p:ext uri="{BB962C8B-B14F-4D97-AF65-F5344CB8AC3E}">
        <p14:creationId xmlns:p14="http://schemas.microsoft.com/office/powerpoint/2010/main" val="316277400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26" r:id="rId30"/>
    <p:sldLayoutId id="2147484328"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310.png"/><Relationship Id="rId2" Type="http://schemas.microsoft.com/office/2011/relationships/webextension" Target="../webextensions/webextension1.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3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3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 Id="rId9"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www.sqlpass.es/" TargetMode="External"/><Relationship Id="rId1" Type="http://schemas.openxmlformats.org/officeDocument/2006/relationships/slideLayout" Target="../slideLayouts/slideLayout8.xml"/><Relationship Id="rId5" Type="http://schemas.openxmlformats.org/officeDocument/2006/relationships/hyperlink" Target="http://www.rpertusa.com/" TargetMode="External"/><Relationship Id="rId4" Type="http://schemas.openxmlformats.org/officeDocument/2006/relationships/hyperlink" Target="mailto:rpertusalopez@Gmail.com"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15.xml"/><Relationship Id="rId6" Type="http://schemas.openxmlformats.org/officeDocument/2006/relationships/image" Target="../media/image52.emf"/><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6.png"/><Relationship Id="rId1" Type="http://schemas.openxmlformats.org/officeDocument/2006/relationships/slideLayout" Target="../slideLayouts/slideLayout15.xml"/><Relationship Id="rId5" Type="http://schemas.openxmlformats.org/officeDocument/2006/relationships/image" Target="../media/image57.jpe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hyperlink" Target="mailto:rpertusalopez@Gmail.com" TargetMode="External"/><Relationship Id="rId2" Type="http://schemas.openxmlformats.org/officeDocument/2006/relationships/image" Target="../media/image58.png"/><Relationship Id="rId1" Type="http://schemas.openxmlformats.org/officeDocument/2006/relationships/slideLayout" Target="../slideLayouts/slideLayout20.xml"/><Relationship Id="rId5" Type="http://schemas.openxmlformats.org/officeDocument/2006/relationships/image" Target="../media/image12.jpg"/><Relationship Id="rId4" Type="http://schemas.openxmlformats.org/officeDocument/2006/relationships/hyperlink" Target="http://www.rpertusa.co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hyperlink" Target="http://www.powerbi.com/" TargetMode="External"/><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203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594556"/>
          </a:xfrm>
        </p:spPr>
        <p:txBody>
          <a:bodyPr/>
          <a:lstStyle/>
          <a:p>
            <a:r>
              <a:rPr lang="en-US" dirty="0" smtClean="0"/>
              <a:t>DEMO</a:t>
            </a:r>
            <a:br>
              <a:rPr lang="en-US" dirty="0" smtClean="0"/>
            </a:br>
            <a:r>
              <a:rPr lang="en-US" sz="5400" dirty="0" err="1" smtClean="0">
                <a:solidFill>
                  <a:schemeClr val="tx2"/>
                </a:solidFill>
              </a:rPr>
              <a:t>Potencia</a:t>
            </a:r>
            <a:r>
              <a:rPr lang="en-US" sz="5400" dirty="0" smtClean="0">
                <a:solidFill>
                  <a:schemeClr val="tx2"/>
                </a:solidFill>
              </a:rPr>
              <a:t> con control.</a:t>
            </a:r>
            <a:endParaRPr lang="en-US" sz="5400" dirty="0">
              <a:solidFill>
                <a:schemeClr val="tx2"/>
              </a:solidFill>
            </a:endParaRPr>
          </a:p>
        </p:txBody>
      </p:sp>
    </p:spTree>
    <p:extLst>
      <p:ext uri="{BB962C8B-B14F-4D97-AF65-F5344CB8AC3E}">
        <p14:creationId xmlns:p14="http://schemas.microsoft.com/office/powerpoint/2010/main" val="111246783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smtClean="0"/>
              <a:t>¿Es </a:t>
            </a:r>
            <a:r>
              <a:rPr lang="es-ES" dirty="0" err="1" smtClean="0"/>
              <a:t>PowerBI</a:t>
            </a:r>
            <a:r>
              <a:rPr lang="es-ES" dirty="0" smtClean="0"/>
              <a:t> un producto V1?</a:t>
            </a:r>
            <a:endParaRPr lang="en-GB" dirty="0"/>
          </a:p>
        </p:txBody>
      </p:sp>
      <p:sp>
        <p:nvSpPr>
          <p:cNvPr id="4" name="CuadroTexto 5"/>
          <p:cNvSpPr txBox="1"/>
          <p:nvPr/>
        </p:nvSpPr>
        <p:spPr>
          <a:xfrm>
            <a:off x="-48827" y="4031730"/>
            <a:ext cx="184666" cy="369332"/>
          </a:xfrm>
          <a:prstGeom prst="rect">
            <a:avLst/>
          </a:prstGeom>
          <a:noFill/>
        </p:spPr>
        <p:txBody>
          <a:bodyPr wrap="none" rtlCol="0">
            <a:spAutoFit/>
          </a:bodyPr>
          <a:lstStyle/>
          <a:p>
            <a:endParaRPr lang="es-ES" dirty="0"/>
          </a:p>
        </p:txBody>
      </p:sp>
      <p:sp>
        <p:nvSpPr>
          <p:cNvPr id="5" name="Right Arrow 3"/>
          <p:cNvSpPr/>
          <p:nvPr/>
        </p:nvSpPr>
        <p:spPr>
          <a:xfrm>
            <a:off x="655637" y="1750084"/>
            <a:ext cx="11658600" cy="442021"/>
          </a:xfrm>
          <a:prstGeom prst="right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2000" spc="-5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7581270" y="1212849"/>
            <a:ext cx="2289982" cy="3803226"/>
            <a:chOff x="7146806" y="1384021"/>
            <a:chExt cx="1686298" cy="2800622"/>
          </a:xfrm>
        </p:grpSpPr>
        <p:grpSp>
          <p:nvGrpSpPr>
            <p:cNvPr id="7" name="Group 6"/>
            <p:cNvGrpSpPr/>
            <p:nvPr/>
          </p:nvGrpSpPr>
          <p:grpSpPr>
            <a:xfrm>
              <a:off x="7146806" y="2414245"/>
              <a:ext cx="1686298" cy="1770398"/>
              <a:chOff x="7499652" y="2755106"/>
              <a:chExt cx="1686298" cy="1770398"/>
            </a:xfrm>
          </p:grpSpPr>
          <p:sp>
            <p:nvSpPr>
              <p:cNvPr id="13" name="Rectangle 12"/>
              <p:cNvSpPr/>
              <p:nvPr/>
            </p:nvSpPr>
            <p:spPr>
              <a:xfrm>
                <a:off x="8312594" y="2755106"/>
                <a:ext cx="102143" cy="1593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mj-lt"/>
                </a:endParaRPr>
              </a:p>
            </p:txBody>
          </p:sp>
          <p:sp>
            <p:nvSpPr>
              <p:cNvPr id="14" name="Rectangle 13"/>
              <p:cNvSpPr/>
              <p:nvPr/>
            </p:nvSpPr>
            <p:spPr>
              <a:xfrm>
                <a:off x="7499652" y="3762683"/>
                <a:ext cx="1682496" cy="731520"/>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lvl="0" defTabSz="2889250" fontAlgn="base">
                  <a:spcBef>
                    <a:spcPts val="100"/>
                  </a:spcBef>
                  <a:spcAft>
                    <a:spcPts val="200"/>
                  </a:spcAft>
                </a:pPr>
                <a:r>
                  <a:rPr lang="en-US" b="1" kern="0" dirty="0" smtClean="0">
                    <a:solidFill>
                      <a:schemeClr val="accent2"/>
                    </a:solidFill>
                    <a:latin typeface="+mj-lt"/>
                  </a:rPr>
                  <a:t>Mobile apps</a:t>
                </a:r>
                <a:endParaRPr lang="en-US" b="1" kern="0" dirty="0">
                  <a:solidFill>
                    <a:schemeClr val="accent2"/>
                  </a:solidFill>
                  <a:latin typeface="+mj-lt"/>
                </a:endParaRPr>
              </a:p>
            </p:txBody>
          </p:sp>
          <p:sp>
            <p:nvSpPr>
              <p:cNvPr id="15" name="Rectangle 14"/>
              <p:cNvSpPr/>
              <p:nvPr/>
            </p:nvSpPr>
            <p:spPr>
              <a:xfrm>
                <a:off x="7503454" y="2913391"/>
                <a:ext cx="1682496" cy="731520"/>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lvl="0" defTabSz="2889250" fontAlgn="base">
                  <a:spcBef>
                    <a:spcPts val="300"/>
                  </a:spcBef>
                  <a:spcAft>
                    <a:spcPts val="100"/>
                  </a:spcAft>
                </a:pPr>
                <a:r>
                  <a:rPr lang="en-US" b="1" kern="0" dirty="0" smtClean="0">
                    <a:solidFill>
                      <a:schemeClr val="accent2"/>
                    </a:solidFill>
                    <a:latin typeface="+mj-lt"/>
                  </a:rPr>
                  <a:t>Power BI Sites </a:t>
                </a:r>
              </a:p>
              <a:p>
                <a:pPr lvl="0" defTabSz="2889250" fontAlgn="base">
                  <a:spcBef>
                    <a:spcPts val="300"/>
                  </a:spcBef>
                  <a:spcAft>
                    <a:spcPts val="100"/>
                  </a:spcAft>
                </a:pPr>
                <a:r>
                  <a:rPr lang="en-US" b="1" kern="0" dirty="0" smtClean="0">
                    <a:solidFill>
                      <a:schemeClr val="accent2"/>
                    </a:solidFill>
                    <a:latin typeface="+mj-lt"/>
                  </a:rPr>
                  <a:t>(new PowerBI.com) </a:t>
                </a:r>
                <a:endParaRPr lang="en-US" b="1" kern="0" dirty="0">
                  <a:solidFill>
                    <a:schemeClr val="accent2"/>
                  </a:solidFill>
                  <a:latin typeface="+mj-lt"/>
                </a:endParaRPr>
              </a:p>
            </p:txBody>
          </p:sp>
          <p:sp>
            <p:nvSpPr>
              <p:cNvPr id="16" name="Rectangle 15"/>
              <p:cNvSpPr/>
              <p:nvPr/>
            </p:nvSpPr>
            <p:spPr>
              <a:xfrm>
                <a:off x="8312594" y="3638157"/>
                <a:ext cx="102143" cy="13142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mj-lt"/>
                </a:endParaRPr>
              </a:p>
            </p:txBody>
          </p:sp>
          <p:sp>
            <p:nvSpPr>
              <p:cNvPr id="17" name="Rectangle 16"/>
              <p:cNvSpPr/>
              <p:nvPr/>
            </p:nvSpPr>
            <p:spPr>
              <a:xfrm>
                <a:off x="8312594" y="4448734"/>
                <a:ext cx="102143" cy="7677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mj-lt"/>
                </a:endParaRPr>
              </a:p>
            </p:txBody>
          </p:sp>
        </p:grpSp>
        <p:grpSp>
          <p:nvGrpSpPr>
            <p:cNvPr id="8" name="Group 7"/>
            <p:cNvGrpSpPr/>
            <p:nvPr/>
          </p:nvGrpSpPr>
          <p:grpSpPr>
            <a:xfrm>
              <a:off x="7497421" y="1384021"/>
              <a:ext cx="1063842" cy="1063842"/>
              <a:chOff x="7785014" y="1628763"/>
              <a:chExt cx="1157300" cy="1157300"/>
            </a:xfrm>
          </p:grpSpPr>
          <p:grpSp>
            <p:nvGrpSpPr>
              <p:cNvPr id="9" name="Group 8"/>
              <p:cNvGrpSpPr/>
              <p:nvPr/>
            </p:nvGrpSpPr>
            <p:grpSpPr>
              <a:xfrm>
                <a:off x="7785014" y="1628763"/>
                <a:ext cx="1157300" cy="1157300"/>
                <a:chOff x="7785014" y="1628763"/>
                <a:chExt cx="1157300" cy="1157300"/>
              </a:xfrm>
            </p:grpSpPr>
            <p:sp>
              <p:nvSpPr>
                <p:cNvPr id="11" name="Oval 10"/>
                <p:cNvSpPr/>
                <p:nvPr/>
              </p:nvSpPr>
              <p:spPr>
                <a:xfrm>
                  <a:off x="7785014" y="1628763"/>
                  <a:ext cx="1157300" cy="1157300"/>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2000" spc="-5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a:xfrm>
                  <a:off x="7888588" y="1732337"/>
                  <a:ext cx="950152" cy="95015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746083" rIns="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b="1" dirty="0">
                    <a:solidFill>
                      <a:schemeClr val="tx2"/>
                    </a:solidFill>
                    <a:ea typeface="Segoe UI" pitchFamily="34" charset="0"/>
                    <a:cs typeface="Segoe UI" pitchFamily="34" charset="0"/>
                  </a:endParaRPr>
                </a:p>
              </p:txBody>
            </p:sp>
          </p:grpSp>
          <p:sp>
            <p:nvSpPr>
              <p:cNvPr id="10" name="TextBox 9"/>
              <p:cNvSpPr txBox="1"/>
              <p:nvPr/>
            </p:nvSpPr>
            <p:spPr>
              <a:xfrm>
                <a:off x="7880420" y="1996449"/>
                <a:ext cx="950152" cy="505430"/>
              </a:xfrm>
              <a:prstGeom prst="rect">
                <a:avLst/>
              </a:prstGeom>
              <a:noFill/>
            </p:spPr>
            <p:txBody>
              <a:bodyPr wrap="square" lIns="0" tIns="0" rIns="0" bIns="0" rtlCol="0" anchor="ctr">
                <a:spAutoFit/>
              </a:bodyPr>
              <a:lstStyle/>
              <a:p>
                <a:pPr algn="ctr">
                  <a:lnSpc>
                    <a:spcPct val="90000"/>
                  </a:lnSpc>
                  <a:spcAft>
                    <a:spcPts val="612"/>
                  </a:spcAft>
                </a:pPr>
                <a:r>
                  <a:rPr lang="en-US" sz="2000" dirty="0" smtClean="0">
                    <a:gradFill>
                      <a:gsLst>
                        <a:gs pos="2917">
                          <a:schemeClr val="tx1"/>
                        </a:gs>
                        <a:gs pos="30000">
                          <a:schemeClr val="tx1"/>
                        </a:gs>
                      </a:gsLst>
                      <a:lin ang="5400000" scaled="0"/>
                    </a:gradFill>
                  </a:rPr>
                  <a:t>Office </a:t>
                </a:r>
              </a:p>
              <a:p>
                <a:pPr algn="ctr">
                  <a:lnSpc>
                    <a:spcPct val="90000"/>
                  </a:lnSpc>
                  <a:spcAft>
                    <a:spcPts val="612"/>
                  </a:spcAft>
                </a:pPr>
                <a:r>
                  <a:rPr lang="en-US" sz="2000" dirty="0" smtClean="0">
                    <a:gradFill>
                      <a:gsLst>
                        <a:gs pos="2917">
                          <a:schemeClr val="tx1"/>
                        </a:gs>
                        <a:gs pos="30000">
                          <a:schemeClr val="tx1"/>
                        </a:gs>
                      </a:gsLst>
                      <a:lin ang="5400000" scaled="0"/>
                    </a:gradFill>
                  </a:rPr>
                  <a:t>365</a:t>
                </a:r>
                <a:endParaRPr lang="en-US" sz="2000" dirty="0">
                  <a:gradFill>
                    <a:gsLst>
                      <a:gs pos="2917">
                        <a:schemeClr val="tx1"/>
                      </a:gs>
                      <a:gs pos="30000">
                        <a:schemeClr val="tx1"/>
                      </a:gs>
                    </a:gsLst>
                    <a:lin ang="5400000" scaled="0"/>
                  </a:gradFill>
                </a:endParaRPr>
              </a:p>
            </p:txBody>
          </p:sp>
        </p:grpSp>
      </p:grpSp>
      <p:grpSp>
        <p:nvGrpSpPr>
          <p:cNvPr id="18" name="Group 17"/>
          <p:cNvGrpSpPr/>
          <p:nvPr/>
        </p:nvGrpSpPr>
        <p:grpSpPr>
          <a:xfrm>
            <a:off x="425504" y="1212849"/>
            <a:ext cx="2284819" cy="2702472"/>
            <a:chOff x="7150608" y="1384020"/>
            <a:chExt cx="1682496" cy="1990047"/>
          </a:xfrm>
        </p:grpSpPr>
        <p:grpSp>
          <p:nvGrpSpPr>
            <p:cNvPr id="19" name="Group 18"/>
            <p:cNvGrpSpPr/>
            <p:nvPr/>
          </p:nvGrpSpPr>
          <p:grpSpPr>
            <a:xfrm>
              <a:off x="7150608" y="2414245"/>
              <a:ext cx="1682496" cy="959822"/>
              <a:chOff x="7503454" y="2755106"/>
              <a:chExt cx="1682496" cy="959822"/>
            </a:xfrm>
          </p:grpSpPr>
          <p:sp>
            <p:nvSpPr>
              <p:cNvPr id="25" name="Rectangle 24"/>
              <p:cNvSpPr/>
              <p:nvPr/>
            </p:nvSpPr>
            <p:spPr>
              <a:xfrm>
                <a:off x="8312594" y="2755106"/>
                <a:ext cx="102143" cy="2037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mj-lt"/>
                </a:endParaRPr>
              </a:p>
            </p:txBody>
          </p:sp>
          <p:sp>
            <p:nvSpPr>
              <p:cNvPr id="26" name="Rectangle 25"/>
              <p:cNvSpPr/>
              <p:nvPr/>
            </p:nvSpPr>
            <p:spPr>
              <a:xfrm>
                <a:off x="7503454" y="2913643"/>
                <a:ext cx="1682496" cy="73152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lvl="0" defTabSz="2889250" fontAlgn="base">
                  <a:spcBef>
                    <a:spcPts val="300"/>
                  </a:spcBef>
                  <a:spcAft>
                    <a:spcPts val="100"/>
                  </a:spcAft>
                </a:pPr>
                <a:r>
                  <a:rPr lang="es-ES" b="1" kern="0" dirty="0" smtClean="0">
                    <a:solidFill>
                      <a:schemeClr val="accent2"/>
                    </a:solidFill>
                    <a:latin typeface="+mj-lt"/>
                  </a:rPr>
                  <a:t>Power </a:t>
                </a:r>
                <a:r>
                  <a:rPr lang="es-ES" b="1" kern="0" dirty="0" err="1" smtClean="0">
                    <a:solidFill>
                      <a:schemeClr val="accent2"/>
                    </a:solidFill>
                    <a:latin typeface="+mj-lt"/>
                  </a:rPr>
                  <a:t>Pivot</a:t>
                </a:r>
                <a:r>
                  <a:rPr lang="es-ES" b="1" kern="0" dirty="0" smtClean="0">
                    <a:solidFill>
                      <a:schemeClr val="accent2"/>
                    </a:solidFill>
                    <a:latin typeface="+mj-lt"/>
                  </a:rPr>
                  <a:t> </a:t>
                </a:r>
                <a:r>
                  <a:rPr lang="es-ES" b="1" kern="0" dirty="0" err="1" smtClean="0">
                    <a:solidFill>
                      <a:schemeClr val="accent2"/>
                    </a:solidFill>
                    <a:latin typeface="+mj-lt"/>
                  </a:rPr>
                  <a:t>add</a:t>
                </a:r>
                <a:r>
                  <a:rPr lang="es-ES" b="1" kern="0" dirty="0" smtClean="0">
                    <a:solidFill>
                      <a:schemeClr val="accent2"/>
                    </a:solidFill>
                    <a:latin typeface="+mj-lt"/>
                  </a:rPr>
                  <a:t>-in </a:t>
                </a:r>
                <a:r>
                  <a:rPr lang="es-ES" b="1" kern="0" dirty="0" err="1" smtClean="0">
                    <a:solidFill>
                      <a:schemeClr val="accent2"/>
                    </a:solidFill>
                    <a:latin typeface="+mj-lt"/>
                  </a:rPr>
                  <a:t>for</a:t>
                </a:r>
                <a:r>
                  <a:rPr lang="es-ES" b="1" kern="0" dirty="0" smtClean="0">
                    <a:solidFill>
                      <a:schemeClr val="accent2"/>
                    </a:solidFill>
                    <a:latin typeface="+mj-lt"/>
                  </a:rPr>
                  <a:t> Excel 2010</a:t>
                </a:r>
                <a:endParaRPr lang="en-US" b="1" kern="0" dirty="0">
                  <a:solidFill>
                    <a:schemeClr val="accent2"/>
                  </a:solidFill>
                  <a:latin typeface="+mj-lt"/>
                </a:endParaRPr>
              </a:p>
            </p:txBody>
          </p:sp>
          <p:sp>
            <p:nvSpPr>
              <p:cNvPr id="27" name="Rectangle 26"/>
              <p:cNvSpPr/>
              <p:nvPr/>
            </p:nvSpPr>
            <p:spPr>
              <a:xfrm>
                <a:off x="8312594" y="3638158"/>
                <a:ext cx="102143" cy="7677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mj-lt"/>
                </a:endParaRPr>
              </a:p>
            </p:txBody>
          </p:sp>
        </p:grpSp>
        <p:grpSp>
          <p:nvGrpSpPr>
            <p:cNvPr id="20" name="Group 19"/>
            <p:cNvGrpSpPr/>
            <p:nvPr/>
          </p:nvGrpSpPr>
          <p:grpSpPr>
            <a:xfrm>
              <a:off x="7497421" y="1384020"/>
              <a:ext cx="1063842" cy="1063841"/>
              <a:chOff x="7785014" y="1628763"/>
              <a:chExt cx="1157300" cy="1157300"/>
            </a:xfrm>
          </p:grpSpPr>
          <p:grpSp>
            <p:nvGrpSpPr>
              <p:cNvPr id="21" name="Group 20"/>
              <p:cNvGrpSpPr/>
              <p:nvPr/>
            </p:nvGrpSpPr>
            <p:grpSpPr>
              <a:xfrm>
                <a:off x="7785014" y="1628763"/>
                <a:ext cx="1157300" cy="1157300"/>
                <a:chOff x="7785014" y="1628763"/>
                <a:chExt cx="1157300" cy="1157300"/>
              </a:xfrm>
            </p:grpSpPr>
            <p:sp>
              <p:nvSpPr>
                <p:cNvPr id="23" name="Oval 22"/>
                <p:cNvSpPr/>
                <p:nvPr/>
              </p:nvSpPr>
              <p:spPr>
                <a:xfrm>
                  <a:off x="7785014" y="1628763"/>
                  <a:ext cx="1157300" cy="1157300"/>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2000" spc="-5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a:xfrm>
                  <a:off x="7888588" y="1732337"/>
                  <a:ext cx="950152" cy="95015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746083" rIns="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b="1" dirty="0">
                    <a:solidFill>
                      <a:schemeClr val="tx2"/>
                    </a:solidFill>
                    <a:ea typeface="Segoe UI" pitchFamily="34" charset="0"/>
                    <a:cs typeface="Segoe UI" pitchFamily="34" charset="0"/>
                  </a:endParaRPr>
                </a:p>
              </p:txBody>
            </p:sp>
          </p:grpSp>
          <p:sp>
            <p:nvSpPr>
              <p:cNvPr id="22" name="TextBox 21"/>
              <p:cNvSpPr txBox="1"/>
              <p:nvPr/>
            </p:nvSpPr>
            <p:spPr>
              <a:xfrm>
                <a:off x="7796703" y="1846215"/>
                <a:ext cx="1145611" cy="722394"/>
              </a:xfrm>
              <a:prstGeom prst="rect">
                <a:avLst/>
              </a:prstGeom>
              <a:noFill/>
            </p:spPr>
            <p:txBody>
              <a:bodyPr wrap="square" lIns="0" tIns="0" rIns="0" bIns="0" rtlCol="0" anchor="ctr">
                <a:spAutoFit/>
              </a:bodyPr>
              <a:lstStyle/>
              <a:p>
                <a:pPr algn="ctr">
                  <a:lnSpc>
                    <a:spcPct val="90000"/>
                  </a:lnSpc>
                  <a:spcAft>
                    <a:spcPts val="612"/>
                  </a:spcAft>
                </a:pPr>
                <a:r>
                  <a:rPr lang="es-ES" dirty="0" smtClean="0">
                    <a:gradFill>
                      <a:gsLst>
                        <a:gs pos="2917">
                          <a:schemeClr val="tx1"/>
                        </a:gs>
                        <a:gs pos="30000">
                          <a:schemeClr val="tx1"/>
                        </a:gs>
                      </a:gsLst>
                      <a:lin ang="5400000" scaled="0"/>
                    </a:gradFill>
                  </a:rPr>
                  <a:t>SQL </a:t>
                </a:r>
              </a:p>
              <a:p>
                <a:pPr algn="ctr">
                  <a:lnSpc>
                    <a:spcPct val="90000"/>
                  </a:lnSpc>
                  <a:spcAft>
                    <a:spcPts val="612"/>
                  </a:spcAft>
                </a:pPr>
                <a:r>
                  <a:rPr lang="es-ES" dirty="0" smtClean="0">
                    <a:gradFill>
                      <a:gsLst>
                        <a:gs pos="2917">
                          <a:schemeClr val="tx1"/>
                        </a:gs>
                        <a:gs pos="30000">
                          <a:schemeClr val="tx1"/>
                        </a:gs>
                      </a:gsLst>
                      <a:lin ang="5400000" scaled="0"/>
                    </a:gradFill>
                  </a:rPr>
                  <a:t>Server </a:t>
                </a:r>
              </a:p>
              <a:p>
                <a:pPr algn="ctr">
                  <a:lnSpc>
                    <a:spcPct val="90000"/>
                  </a:lnSpc>
                  <a:spcAft>
                    <a:spcPts val="612"/>
                  </a:spcAft>
                </a:pPr>
                <a:r>
                  <a:rPr lang="es-ES" dirty="0" smtClean="0">
                    <a:gradFill>
                      <a:gsLst>
                        <a:gs pos="2917">
                          <a:schemeClr val="tx1"/>
                        </a:gs>
                        <a:gs pos="30000">
                          <a:schemeClr val="tx1"/>
                        </a:gs>
                      </a:gsLst>
                      <a:lin ang="5400000" scaled="0"/>
                    </a:gradFill>
                  </a:rPr>
                  <a:t>2008R2</a:t>
                </a:r>
                <a:endParaRPr lang="en-US" dirty="0">
                  <a:gradFill>
                    <a:gsLst>
                      <a:gs pos="2917">
                        <a:schemeClr val="tx1"/>
                      </a:gs>
                      <a:gs pos="30000">
                        <a:schemeClr val="tx1"/>
                      </a:gs>
                    </a:gsLst>
                    <a:lin ang="5400000" scaled="0"/>
                  </a:gradFill>
                </a:endParaRPr>
              </a:p>
            </p:txBody>
          </p:sp>
        </p:grpSp>
      </p:grpSp>
      <p:grpSp>
        <p:nvGrpSpPr>
          <p:cNvPr id="28" name="Group 27"/>
          <p:cNvGrpSpPr/>
          <p:nvPr/>
        </p:nvGrpSpPr>
        <p:grpSpPr>
          <a:xfrm>
            <a:off x="2813936" y="1233840"/>
            <a:ext cx="2286036" cy="3850299"/>
            <a:chOff x="1922779" y="1121417"/>
            <a:chExt cx="1716904" cy="2891727"/>
          </a:xfrm>
        </p:grpSpPr>
        <p:grpSp>
          <p:nvGrpSpPr>
            <p:cNvPr id="29" name="Group 28"/>
            <p:cNvGrpSpPr/>
            <p:nvPr/>
          </p:nvGrpSpPr>
          <p:grpSpPr>
            <a:xfrm>
              <a:off x="1922779" y="1121417"/>
              <a:ext cx="1715990" cy="2891727"/>
              <a:chOff x="7143604" y="1384022"/>
              <a:chExt cx="1682496" cy="2835284"/>
            </a:xfrm>
          </p:grpSpPr>
          <p:grpSp>
            <p:nvGrpSpPr>
              <p:cNvPr id="31" name="Group 30"/>
              <p:cNvGrpSpPr/>
              <p:nvPr/>
            </p:nvGrpSpPr>
            <p:grpSpPr>
              <a:xfrm>
                <a:off x="7143604" y="2414246"/>
                <a:ext cx="1682496" cy="1805060"/>
                <a:chOff x="7496450" y="2755107"/>
                <a:chExt cx="1682496" cy="1805060"/>
              </a:xfrm>
            </p:grpSpPr>
            <p:sp>
              <p:nvSpPr>
                <p:cNvPr id="37" name="Rectangle 36"/>
                <p:cNvSpPr/>
                <p:nvPr/>
              </p:nvSpPr>
              <p:spPr>
                <a:xfrm>
                  <a:off x="8312594" y="2755107"/>
                  <a:ext cx="102143" cy="149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mj-lt"/>
                  </a:endParaRPr>
                </a:p>
              </p:txBody>
            </p:sp>
            <p:sp>
              <p:nvSpPr>
                <p:cNvPr id="38" name="Rectangle 37"/>
                <p:cNvSpPr/>
                <p:nvPr/>
              </p:nvSpPr>
              <p:spPr>
                <a:xfrm>
                  <a:off x="7496450" y="2899633"/>
                  <a:ext cx="1682496" cy="73152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lvl="0" defTabSz="2889250" fontAlgn="base">
                    <a:spcBef>
                      <a:spcPts val="300"/>
                    </a:spcBef>
                    <a:spcAft>
                      <a:spcPts val="100"/>
                    </a:spcAft>
                  </a:pPr>
                  <a:r>
                    <a:rPr lang="en-US" b="1" kern="0" dirty="0" smtClean="0">
                      <a:solidFill>
                        <a:schemeClr val="accent2"/>
                      </a:solidFill>
                      <a:latin typeface="+mj-lt"/>
                    </a:rPr>
                    <a:t>Power Pivot v2 for Excel 2010</a:t>
                  </a:r>
                  <a:endParaRPr lang="en-US" b="1" kern="0" dirty="0">
                    <a:solidFill>
                      <a:schemeClr val="accent2"/>
                    </a:solidFill>
                    <a:latin typeface="+mj-lt"/>
                  </a:endParaRPr>
                </a:p>
              </p:txBody>
            </p:sp>
            <p:sp>
              <p:nvSpPr>
                <p:cNvPr id="39" name="Rectangle 38"/>
                <p:cNvSpPr/>
                <p:nvPr/>
              </p:nvSpPr>
              <p:spPr>
                <a:xfrm>
                  <a:off x="8312594" y="3627652"/>
                  <a:ext cx="96035" cy="9325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mj-lt"/>
                  </a:endParaRPr>
                </a:p>
              </p:txBody>
            </p:sp>
          </p:grpSp>
          <p:grpSp>
            <p:nvGrpSpPr>
              <p:cNvPr id="32" name="Group 31"/>
              <p:cNvGrpSpPr/>
              <p:nvPr/>
            </p:nvGrpSpPr>
            <p:grpSpPr>
              <a:xfrm>
                <a:off x="7497421" y="1384022"/>
                <a:ext cx="1063842" cy="1063843"/>
                <a:chOff x="7785014" y="1628763"/>
                <a:chExt cx="1157300" cy="1157300"/>
              </a:xfrm>
            </p:grpSpPr>
            <p:grpSp>
              <p:nvGrpSpPr>
                <p:cNvPr id="33" name="Group 32"/>
                <p:cNvGrpSpPr/>
                <p:nvPr/>
              </p:nvGrpSpPr>
              <p:grpSpPr>
                <a:xfrm>
                  <a:off x="7785014" y="1628763"/>
                  <a:ext cx="1157300" cy="1157300"/>
                  <a:chOff x="7785014" y="1628763"/>
                  <a:chExt cx="1157300" cy="1157300"/>
                </a:xfrm>
              </p:grpSpPr>
              <p:sp>
                <p:nvSpPr>
                  <p:cNvPr id="35" name="Oval 34"/>
                  <p:cNvSpPr/>
                  <p:nvPr/>
                </p:nvSpPr>
                <p:spPr>
                  <a:xfrm>
                    <a:off x="7785014" y="1628763"/>
                    <a:ext cx="1157300" cy="1157300"/>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2000" spc="-5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a:xfrm>
                    <a:off x="7888588" y="1732335"/>
                    <a:ext cx="950152" cy="9501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746083" rIns="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b="1" dirty="0">
                      <a:solidFill>
                        <a:schemeClr val="tx2"/>
                      </a:solidFill>
                      <a:ea typeface="Segoe UI" pitchFamily="34" charset="0"/>
                      <a:cs typeface="Segoe UI" pitchFamily="34" charset="0"/>
                    </a:endParaRPr>
                  </a:p>
                </p:txBody>
              </p:sp>
            </p:grpSp>
            <p:sp>
              <p:nvSpPr>
                <p:cNvPr id="34" name="TextBox 33"/>
                <p:cNvSpPr txBox="1"/>
                <p:nvPr/>
              </p:nvSpPr>
              <p:spPr>
                <a:xfrm>
                  <a:off x="7896756" y="2025992"/>
                  <a:ext cx="950152" cy="399412"/>
                </a:xfrm>
                <a:prstGeom prst="rect">
                  <a:avLst/>
                </a:prstGeom>
                <a:noFill/>
              </p:spPr>
              <p:txBody>
                <a:bodyPr wrap="square" lIns="0" tIns="0" rIns="0" bIns="0" rtlCol="0" anchor="ctr">
                  <a:spAutoFit/>
                </a:bodyPr>
                <a:lstStyle/>
                <a:p>
                  <a:pPr algn="ctr">
                    <a:lnSpc>
                      <a:spcPct val="90000"/>
                    </a:lnSpc>
                    <a:spcAft>
                      <a:spcPts val="612"/>
                    </a:spcAft>
                  </a:pPr>
                  <a:r>
                    <a:rPr lang="en-US" dirty="0" smtClean="0">
                      <a:gradFill>
                        <a:gsLst>
                          <a:gs pos="2917">
                            <a:schemeClr val="tx1"/>
                          </a:gs>
                          <a:gs pos="30000">
                            <a:schemeClr val="tx1"/>
                          </a:gs>
                        </a:gsLst>
                        <a:lin ang="5400000" scaled="0"/>
                      </a:gradFill>
                    </a:rPr>
                    <a:t>SQL Server 2012</a:t>
                  </a:r>
                  <a:endParaRPr lang="en-US" dirty="0">
                    <a:gradFill>
                      <a:gsLst>
                        <a:gs pos="2917">
                          <a:schemeClr val="tx1"/>
                        </a:gs>
                        <a:gs pos="30000">
                          <a:schemeClr val="tx1"/>
                        </a:gs>
                      </a:gsLst>
                      <a:lin ang="5400000" scaled="0"/>
                    </a:gradFill>
                  </a:endParaRPr>
                </a:p>
              </p:txBody>
            </p:sp>
          </p:grpSp>
        </p:grpSp>
        <p:sp>
          <p:nvSpPr>
            <p:cNvPr id="30" name="Rectangle 29"/>
            <p:cNvSpPr/>
            <p:nvPr/>
          </p:nvSpPr>
          <p:spPr>
            <a:xfrm>
              <a:off x="1923693" y="3181054"/>
              <a:ext cx="1715990" cy="74608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lvl="0" defTabSz="2889250" fontAlgn="base">
                <a:spcBef>
                  <a:spcPts val="300"/>
                </a:spcBef>
                <a:spcAft>
                  <a:spcPts val="100"/>
                </a:spcAft>
              </a:pPr>
              <a:r>
                <a:rPr lang="en-US" b="1" kern="0" dirty="0" smtClean="0">
                  <a:solidFill>
                    <a:schemeClr val="accent2"/>
                  </a:solidFill>
                  <a:latin typeface="+mj-lt"/>
                </a:rPr>
                <a:t>Power View on SSRS 2012 </a:t>
              </a:r>
              <a:endParaRPr lang="en-US" b="1" kern="0" dirty="0">
                <a:solidFill>
                  <a:schemeClr val="accent2"/>
                </a:solidFill>
                <a:latin typeface="+mj-lt"/>
              </a:endParaRPr>
            </a:p>
          </p:txBody>
        </p:sp>
      </p:grpSp>
      <p:grpSp>
        <p:nvGrpSpPr>
          <p:cNvPr id="40" name="Group 39"/>
          <p:cNvGrpSpPr/>
          <p:nvPr/>
        </p:nvGrpSpPr>
        <p:grpSpPr>
          <a:xfrm>
            <a:off x="5200254" y="1228276"/>
            <a:ext cx="2284819" cy="4922887"/>
            <a:chOff x="3689446" y="1118555"/>
            <a:chExt cx="1715990" cy="3697284"/>
          </a:xfrm>
        </p:grpSpPr>
        <p:grpSp>
          <p:nvGrpSpPr>
            <p:cNvPr id="41" name="Group 40"/>
            <p:cNvGrpSpPr/>
            <p:nvPr/>
          </p:nvGrpSpPr>
          <p:grpSpPr>
            <a:xfrm>
              <a:off x="3689446" y="1118555"/>
              <a:ext cx="1715990" cy="3697284"/>
              <a:chOff x="7150608" y="1384021"/>
              <a:chExt cx="1682496" cy="3625117"/>
            </a:xfrm>
          </p:grpSpPr>
          <p:grpSp>
            <p:nvGrpSpPr>
              <p:cNvPr id="44" name="Group 43"/>
              <p:cNvGrpSpPr/>
              <p:nvPr/>
            </p:nvGrpSpPr>
            <p:grpSpPr>
              <a:xfrm>
                <a:off x="7150608" y="2414246"/>
                <a:ext cx="1682496" cy="2594892"/>
                <a:chOff x="7503454" y="2755107"/>
                <a:chExt cx="1682496" cy="2594892"/>
              </a:xfrm>
            </p:grpSpPr>
            <p:sp>
              <p:nvSpPr>
                <p:cNvPr id="50" name="Rectangle 49"/>
                <p:cNvSpPr/>
                <p:nvPr/>
              </p:nvSpPr>
              <p:spPr>
                <a:xfrm>
                  <a:off x="8312594" y="2755107"/>
                  <a:ext cx="102143" cy="149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mj-lt"/>
                  </a:endParaRPr>
                </a:p>
              </p:txBody>
            </p:sp>
            <p:sp>
              <p:nvSpPr>
                <p:cNvPr id="51" name="Rectangle 50"/>
                <p:cNvSpPr/>
                <p:nvPr/>
              </p:nvSpPr>
              <p:spPr>
                <a:xfrm>
                  <a:off x="7503454" y="2903136"/>
                  <a:ext cx="1682496" cy="73152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lvl="0" defTabSz="2889250" fontAlgn="base">
                    <a:spcBef>
                      <a:spcPts val="300"/>
                    </a:spcBef>
                    <a:spcAft>
                      <a:spcPts val="100"/>
                    </a:spcAft>
                  </a:pPr>
                  <a:r>
                    <a:rPr lang="en-US" b="1" kern="0" dirty="0" smtClean="0">
                      <a:solidFill>
                        <a:schemeClr val="accent2"/>
                      </a:solidFill>
                      <a:latin typeface="+mj-lt"/>
                    </a:rPr>
                    <a:t>Power Pivot &amp; Power View native</a:t>
                  </a:r>
                  <a:endParaRPr lang="en-US" b="1" kern="0" dirty="0">
                    <a:solidFill>
                      <a:schemeClr val="accent2"/>
                    </a:solidFill>
                    <a:latin typeface="+mj-lt"/>
                  </a:endParaRPr>
                </a:p>
              </p:txBody>
            </p:sp>
            <p:sp>
              <p:nvSpPr>
                <p:cNvPr id="52" name="Rectangle 51"/>
                <p:cNvSpPr/>
                <p:nvPr/>
              </p:nvSpPr>
              <p:spPr>
                <a:xfrm>
                  <a:off x="8312594" y="3638158"/>
                  <a:ext cx="102143" cy="17118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mj-lt"/>
                  </a:endParaRPr>
                </a:p>
              </p:txBody>
            </p:sp>
          </p:grpSp>
          <p:grpSp>
            <p:nvGrpSpPr>
              <p:cNvPr id="45" name="Group 44"/>
              <p:cNvGrpSpPr/>
              <p:nvPr/>
            </p:nvGrpSpPr>
            <p:grpSpPr>
              <a:xfrm>
                <a:off x="7497421" y="1384021"/>
                <a:ext cx="1063842" cy="1063842"/>
                <a:chOff x="7785014" y="1628763"/>
                <a:chExt cx="1157300" cy="1157300"/>
              </a:xfrm>
            </p:grpSpPr>
            <p:grpSp>
              <p:nvGrpSpPr>
                <p:cNvPr id="46" name="Group 45"/>
                <p:cNvGrpSpPr/>
                <p:nvPr/>
              </p:nvGrpSpPr>
              <p:grpSpPr>
                <a:xfrm>
                  <a:off x="7785014" y="1628763"/>
                  <a:ext cx="1157300" cy="1157300"/>
                  <a:chOff x="7785014" y="1628763"/>
                  <a:chExt cx="1157300" cy="1157300"/>
                </a:xfrm>
              </p:grpSpPr>
              <p:sp>
                <p:nvSpPr>
                  <p:cNvPr id="48" name="Oval 47"/>
                  <p:cNvSpPr/>
                  <p:nvPr/>
                </p:nvSpPr>
                <p:spPr>
                  <a:xfrm>
                    <a:off x="7785014" y="1628763"/>
                    <a:ext cx="1157300" cy="1157300"/>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000" spc="-5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a:xfrm>
                    <a:off x="7888588" y="1732337"/>
                    <a:ext cx="950152" cy="95015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746083" rIns="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b="1" dirty="0">
                      <a:solidFill>
                        <a:schemeClr val="tx2"/>
                      </a:solidFill>
                      <a:ea typeface="Segoe UI" pitchFamily="34" charset="0"/>
                      <a:cs typeface="Segoe UI" pitchFamily="34" charset="0"/>
                    </a:endParaRPr>
                  </a:p>
                </p:txBody>
              </p:sp>
            </p:grpSp>
            <p:sp>
              <p:nvSpPr>
                <p:cNvPr id="47" name="TextBox 46"/>
                <p:cNvSpPr txBox="1"/>
                <p:nvPr/>
              </p:nvSpPr>
              <p:spPr>
                <a:xfrm>
                  <a:off x="7888331" y="1985498"/>
                  <a:ext cx="950152" cy="505429"/>
                </a:xfrm>
                <a:prstGeom prst="rect">
                  <a:avLst/>
                </a:prstGeom>
                <a:noFill/>
              </p:spPr>
              <p:txBody>
                <a:bodyPr wrap="square" lIns="0" tIns="0" rIns="0" bIns="0" rtlCol="0" anchor="ctr">
                  <a:spAutoFit/>
                </a:bodyPr>
                <a:lstStyle/>
                <a:p>
                  <a:pPr algn="ctr">
                    <a:lnSpc>
                      <a:spcPct val="90000"/>
                    </a:lnSpc>
                    <a:spcAft>
                      <a:spcPts val="612"/>
                    </a:spcAft>
                  </a:pPr>
                  <a:r>
                    <a:rPr lang="en-US" sz="2000" dirty="0" smtClean="0">
                      <a:gradFill>
                        <a:gsLst>
                          <a:gs pos="2917">
                            <a:schemeClr val="tx1"/>
                          </a:gs>
                          <a:gs pos="30000">
                            <a:schemeClr val="tx1"/>
                          </a:gs>
                        </a:gsLst>
                        <a:lin ang="5400000" scaled="0"/>
                      </a:gradFill>
                    </a:rPr>
                    <a:t>Excel </a:t>
                  </a:r>
                </a:p>
                <a:p>
                  <a:pPr algn="ctr">
                    <a:lnSpc>
                      <a:spcPct val="90000"/>
                    </a:lnSpc>
                    <a:spcAft>
                      <a:spcPts val="612"/>
                    </a:spcAft>
                  </a:pPr>
                  <a:r>
                    <a:rPr lang="en-US" sz="2000" dirty="0" smtClean="0">
                      <a:gradFill>
                        <a:gsLst>
                          <a:gs pos="2917">
                            <a:schemeClr val="tx1"/>
                          </a:gs>
                          <a:gs pos="30000">
                            <a:schemeClr val="tx1"/>
                          </a:gs>
                        </a:gsLst>
                        <a:lin ang="5400000" scaled="0"/>
                      </a:gradFill>
                    </a:rPr>
                    <a:t>2013</a:t>
                  </a:r>
                  <a:endParaRPr lang="en-US" sz="2000" dirty="0">
                    <a:gradFill>
                      <a:gsLst>
                        <a:gs pos="2917">
                          <a:schemeClr val="tx1"/>
                        </a:gs>
                        <a:gs pos="30000">
                          <a:schemeClr val="tx1"/>
                        </a:gs>
                      </a:gsLst>
                      <a:lin ang="5400000" scaled="0"/>
                    </a:gradFill>
                  </a:endParaRPr>
                </a:p>
              </p:txBody>
            </p:sp>
          </p:grpSp>
        </p:grpSp>
        <p:sp>
          <p:nvSpPr>
            <p:cNvPr id="42" name="Rectangle 41"/>
            <p:cNvSpPr/>
            <p:nvPr/>
          </p:nvSpPr>
          <p:spPr>
            <a:xfrm>
              <a:off x="3689446" y="3173829"/>
              <a:ext cx="1715990" cy="74608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lvl="0" defTabSz="2889250" fontAlgn="base">
                <a:spcBef>
                  <a:spcPts val="300"/>
                </a:spcBef>
                <a:spcAft>
                  <a:spcPts val="100"/>
                </a:spcAft>
              </a:pPr>
              <a:r>
                <a:rPr lang="en-US" b="1" kern="0" dirty="0" smtClean="0">
                  <a:solidFill>
                    <a:schemeClr val="accent2"/>
                  </a:solidFill>
                  <a:latin typeface="+mj-lt"/>
                </a:rPr>
                <a:t>Power Query add-in for Excel 2013</a:t>
              </a:r>
              <a:endParaRPr lang="en-US" b="1" kern="0" dirty="0">
                <a:solidFill>
                  <a:schemeClr val="accent2"/>
                </a:solidFill>
                <a:latin typeface="+mj-lt"/>
              </a:endParaRPr>
            </a:p>
          </p:txBody>
        </p:sp>
        <p:sp>
          <p:nvSpPr>
            <p:cNvPr id="43" name="Rectangle 42"/>
            <p:cNvSpPr/>
            <p:nvPr/>
          </p:nvSpPr>
          <p:spPr>
            <a:xfrm>
              <a:off x="3689446" y="4013144"/>
              <a:ext cx="1715990" cy="74608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lvl="0" defTabSz="2889250" fontAlgn="base">
                <a:spcBef>
                  <a:spcPts val="300"/>
                </a:spcBef>
                <a:spcAft>
                  <a:spcPts val="100"/>
                </a:spcAft>
              </a:pPr>
              <a:r>
                <a:rPr lang="en-US" b="1" kern="0" dirty="0" smtClean="0">
                  <a:solidFill>
                    <a:schemeClr val="accent2"/>
                  </a:solidFill>
                  <a:latin typeface="+mj-lt"/>
                </a:rPr>
                <a:t>Power Map add-in for Excel 2013</a:t>
              </a:r>
              <a:endParaRPr lang="en-US" b="1" kern="0" dirty="0">
                <a:solidFill>
                  <a:schemeClr val="accent2"/>
                </a:solidFill>
                <a:latin typeface="+mj-lt"/>
              </a:endParaRPr>
            </a:p>
          </p:txBody>
        </p:sp>
      </p:grpSp>
      <p:grpSp>
        <p:nvGrpSpPr>
          <p:cNvPr id="53" name="Group 52"/>
          <p:cNvGrpSpPr/>
          <p:nvPr/>
        </p:nvGrpSpPr>
        <p:grpSpPr>
          <a:xfrm>
            <a:off x="9962286" y="1211509"/>
            <a:ext cx="2286000" cy="4504258"/>
            <a:chOff x="7257368" y="1102764"/>
            <a:chExt cx="1716877" cy="3382877"/>
          </a:xfrm>
        </p:grpSpPr>
        <p:grpSp>
          <p:nvGrpSpPr>
            <p:cNvPr id="54" name="Group 53"/>
            <p:cNvGrpSpPr/>
            <p:nvPr/>
          </p:nvGrpSpPr>
          <p:grpSpPr>
            <a:xfrm>
              <a:off x="7258255" y="1102764"/>
              <a:ext cx="1715990" cy="3382877"/>
              <a:chOff x="7150608" y="1384021"/>
              <a:chExt cx="1682496" cy="3316847"/>
            </a:xfrm>
          </p:grpSpPr>
          <p:grpSp>
            <p:nvGrpSpPr>
              <p:cNvPr id="56" name="Group 55"/>
              <p:cNvGrpSpPr/>
              <p:nvPr/>
            </p:nvGrpSpPr>
            <p:grpSpPr>
              <a:xfrm>
                <a:off x="7150608" y="2414246"/>
                <a:ext cx="1682496" cy="2286622"/>
                <a:chOff x="7503454" y="2755107"/>
                <a:chExt cx="1682496" cy="2286622"/>
              </a:xfrm>
            </p:grpSpPr>
            <p:sp>
              <p:nvSpPr>
                <p:cNvPr id="62" name="Rectangle 61"/>
                <p:cNvSpPr/>
                <p:nvPr/>
              </p:nvSpPr>
              <p:spPr>
                <a:xfrm>
                  <a:off x="8312594" y="2755107"/>
                  <a:ext cx="102143" cy="149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mj-lt"/>
                  </a:endParaRPr>
                </a:p>
              </p:txBody>
            </p:sp>
            <p:sp>
              <p:nvSpPr>
                <p:cNvPr id="63" name="Rectangle 62"/>
                <p:cNvSpPr/>
                <p:nvPr/>
              </p:nvSpPr>
              <p:spPr>
                <a:xfrm>
                  <a:off x="7503454" y="2906638"/>
                  <a:ext cx="1682496" cy="73152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lvl="0" defTabSz="2889250" fontAlgn="base">
                    <a:spcBef>
                      <a:spcPts val="300"/>
                    </a:spcBef>
                    <a:spcAft>
                      <a:spcPts val="100"/>
                    </a:spcAft>
                  </a:pPr>
                  <a:r>
                    <a:rPr lang="en-US" sz="2400" b="1" kern="0" dirty="0" smtClean="0">
                      <a:solidFill>
                        <a:schemeClr val="accent2"/>
                      </a:solidFill>
                      <a:latin typeface="+mj-lt"/>
                    </a:rPr>
                    <a:t>Power BI v2</a:t>
                  </a:r>
                  <a:endParaRPr lang="en-US" sz="2400" b="1" kern="0" dirty="0">
                    <a:solidFill>
                      <a:schemeClr val="accent2"/>
                    </a:solidFill>
                    <a:latin typeface="+mj-lt"/>
                  </a:endParaRPr>
                </a:p>
              </p:txBody>
            </p:sp>
            <p:sp>
              <p:nvSpPr>
                <p:cNvPr id="64" name="Rectangle 63"/>
                <p:cNvSpPr/>
                <p:nvPr/>
              </p:nvSpPr>
              <p:spPr>
                <a:xfrm>
                  <a:off x="8312594" y="3638158"/>
                  <a:ext cx="102143" cy="14035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mj-lt"/>
                  </a:endParaRPr>
                </a:p>
              </p:txBody>
            </p:sp>
            <p:sp>
              <p:nvSpPr>
                <p:cNvPr id="65" name="Rectangle 64"/>
                <p:cNvSpPr/>
                <p:nvPr/>
              </p:nvSpPr>
              <p:spPr>
                <a:xfrm>
                  <a:off x="8312594" y="4448734"/>
                  <a:ext cx="102143" cy="7677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mj-lt"/>
                  </a:endParaRPr>
                </a:p>
              </p:txBody>
            </p:sp>
          </p:grpSp>
          <p:grpSp>
            <p:nvGrpSpPr>
              <p:cNvPr id="57" name="Group 56"/>
              <p:cNvGrpSpPr/>
              <p:nvPr/>
            </p:nvGrpSpPr>
            <p:grpSpPr>
              <a:xfrm>
                <a:off x="7497421" y="1384021"/>
                <a:ext cx="1063842" cy="1063842"/>
                <a:chOff x="7785014" y="1628763"/>
                <a:chExt cx="1157300" cy="1157300"/>
              </a:xfrm>
            </p:grpSpPr>
            <p:grpSp>
              <p:nvGrpSpPr>
                <p:cNvPr id="58" name="Group 57"/>
                <p:cNvGrpSpPr/>
                <p:nvPr/>
              </p:nvGrpSpPr>
              <p:grpSpPr>
                <a:xfrm>
                  <a:off x="7785014" y="1628763"/>
                  <a:ext cx="1157300" cy="1157300"/>
                  <a:chOff x="7785014" y="1628763"/>
                  <a:chExt cx="1157300" cy="1157300"/>
                </a:xfrm>
              </p:grpSpPr>
              <p:sp>
                <p:nvSpPr>
                  <p:cNvPr id="60" name="Oval 59"/>
                  <p:cNvSpPr/>
                  <p:nvPr/>
                </p:nvSpPr>
                <p:spPr>
                  <a:xfrm>
                    <a:off x="7785014" y="1628763"/>
                    <a:ext cx="1157300" cy="1157300"/>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2000" spc="-5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a:xfrm>
                    <a:off x="7888588" y="1732337"/>
                    <a:ext cx="950152" cy="95015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746083" rIns="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b="1" dirty="0">
                      <a:solidFill>
                        <a:schemeClr val="tx2"/>
                      </a:solidFill>
                      <a:ea typeface="Segoe UI" pitchFamily="34" charset="0"/>
                      <a:cs typeface="Segoe UI" pitchFamily="34" charset="0"/>
                    </a:endParaRPr>
                  </a:p>
                </p:txBody>
              </p:sp>
            </p:grpSp>
            <p:sp>
              <p:nvSpPr>
                <p:cNvPr id="59" name="TextBox 58"/>
                <p:cNvSpPr txBox="1"/>
                <p:nvPr/>
              </p:nvSpPr>
              <p:spPr>
                <a:xfrm>
                  <a:off x="7888331" y="2134120"/>
                  <a:ext cx="950152" cy="266275"/>
                </a:xfrm>
                <a:prstGeom prst="rect">
                  <a:avLst/>
                </a:prstGeom>
                <a:noFill/>
              </p:spPr>
              <p:txBody>
                <a:bodyPr wrap="square" lIns="0" tIns="0" rIns="0" bIns="0" rtlCol="0">
                  <a:spAutoFit/>
                </a:bodyPr>
                <a:lstStyle/>
                <a:p>
                  <a:pPr algn="ctr">
                    <a:lnSpc>
                      <a:spcPct val="90000"/>
                    </a:lnSpc>
                    <a:spcAft>
                      <a:spcPts val="612"/>
                    </a:spcAft>
                  </a:pPr>
                  <a:r>
                    <a:rPr lang="en-US" sz="2400" dirty="0" smtClean="0">
                      <a:gradFill>
                        <a:gsLst>
                          <a:gs pos="2917">
                            <a:schemeClr val="tx1"/>
                          </a:gs>
                          <a:gs pos="30000">
                            <a:schemeClr val="tx1"/>
                          </a:gs>
                        </a:gsLst>
                        <a:lin ang="5400000" scaled="0"/>
                      </a:gradFill>
                    </a:rPr>
                    <a:t>2015</a:t>
                  </a:r>
                  <a:endParaRPr lang="en-US" sz="2400" dirty="0">
                    <a:gradFill>
                      <a:gsLst>
                        <a:gs pos="2917">
                          <a:schemeClr val="tx1"/>
                        </a:gs>
                        <a:gs pos="30000">
                          <a:schemeClr val="tx1"/>
                        </a:gs>
                      </a:gsLst>
                      <a:lin ang="5400000" scaled="0"/>
                    </a:gradFill>
                  </a:endParaRPr>
                </a:p>
              </p:txBody>
            </p:sp>
          </p:grpSp>
        </p:grpSp>
        <p:sp>
          <p:nvSpPr>
            <p:cNvPr id="55" name="Rectangle 54"/>
            <p:cNvSpPr/>
            <p:nvPr/>
          </p:nvSpPr>
          <p:spPr>
            <a:xfrm>
              <a:off x="7257368" y="3174033"/>
              <a:ext cx="1715990" cy="129792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lvl="0" defTabSz="2889250" fontAlgn="base">
                <a:spcBef>
                  <a:spcPts val="300"/>
                </a:spcBef>
                <a:spcAft>
                  <a:spcPts val="100"/>
                </a:spcAft>
              </a:pPr>
              <a:r>
                <a:rPr lang="en-US" b="1" kern="0" dirty="0" smtClean="0">
                  <a:solidFill>
                    <a:schemeClr val="accent2"/>
                  </a:solidFill>
                  <a:latin typeface="+mj-lt"/>
                </a:rPr>
                <a:t>Power Pivot </a:t>
              </a:r>
            </a:p>
            <a:p>
              <a:pPr lvl="0" defTabSz="2889250" fontAlgn="base">
                <a:spcBef>
                  <a:spcPts val="300"/>
                </a:spcBef>
                <a:spcAft>
                  <a:spcPts val="100"/>
                </a:spcAft>
              </a:pPr>
              <a:r>
                <a:rPr lang="en-US" b="1" kern="0" dirty="0" smtClean="0">
                  <a:solidFill>
                    <a:schemeClr val="accent2"/>
                  </a:solidFill>
                  <a:latin typeface="+mj-lt"/>
                </a:rPr>
                <a:t>&amp; Power View </a:t>
              </a:r>
            </a:p>
            <a:p>
              <a:pPr lvl="0" defTabSz="2889250" fontAlgn="base">
                <a:spcBef>
                  <a:spcPts val="300"/>
                </a:spcBef>
                <a:spcAft>
                  <a:spcPts val="100"/>
                </a:spcAft>
              </a:pPr>
              <a:r>
                <a:rPr lang="en-US" b="1" kern="0" dirty="0" smtClean="0">
                  <a:solidFill>
                    <a:schemeClr val="accent2"/>
                  </a:solidFill>
                  <a:latin typeface="+mj-lt"/>
                </a:rPr>
                <a:t>&amp; Power Query </a:t>
              </a:r>
            </a:p>
            <a:p>
              <a:pPr lvl="0" defTabSz="2889250" fontAlgn="base">
                <a:spcBef>
                  <a:spcPts val="300"/>
                </a:spcBef>
                <a:spcAft>
                  <a:spcPts val="100"/>
                </a:spcAft>
              </a:pPr>
              <a:r>
                <a:rPr lang="en-US" b="1" kern="0" dirty="0" smtClean="0">
                  <a:solidFill>
                    <a:schemeClr val="accent2"/>
                  </a:solidFill>
                  <a:latin typeface="+mj-lt"/>
                </a:rPr>
                <a:t>native on Excel 2016</a:t>
              </a:r>
              <a:endParaRPr lang="en-US" b="1" kern="0" dirty="0">
                <a:solidFill>
                  <a:schemeClr val="accent2"/>
                </a:solidFill>
                <a:latin typeface="+mj-lt"/>
              </a:endParaRPr>
            </a:p>
          </p:txBody>
        </p:sp>
      </p:grpSp>
      <p:pic>
        <p:nvPicPr>
          <p:cNvPr id="66" name="Picture 2" descr="http://officeblogswest.blob.core.windows.net/wp-content/migrated-images/44/7774.PowerMap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4502" y="5513111"/>
            <a:ext cx="2165804" cy="120103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http://blogs.msdn.com/cfs-filesystemfile.ashx/__key/communityserver-blogs-components-weblogfiles/00-00-01-43-09-metablogapi/2337.image_5F00_7D9F08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615" y="4685912"/>
            <a:ext cx="2033995" cy="1210783"/>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cxnSp>
        <p:nvCxnSpPr>
          <p:cNvPr id="68" name="Elbow Connector 67"/>
          <p:cNvCxnSpPr>
            <a:stCxn id="67" idx="0"/>
            <a:endCxn id="30" idx="1"/>
          </p:cNvCxnSpPr>
          <p:nvPr/>
        </p:nvCxnSpPr>
        <p:spPr>
          <a:xfrm rot="5400000" flipH="1" flipV="1">
            <a:off x="1999888" y="3870647"/>
            <a:ext cx="212991" cy="1417540"/>
          </a:xfrm>
          <a:prstGeom prst="bentConnector2">
            <a:avLst/>
          </a:prstGeom>
          <a:ln w="9525">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66" idx="0"/>
            <a:endCxn id="43" idx="1"/>
          </p:cNvCxnSpPr>
          <p:nvPr/>
        </p:nvCxnSpPr>
        <p:spPr>
          <a:xfrm rot="16200000" flipH="1">
            <a:off x="4395842" y="4774673"/>
            <a:ext cx="65974" cy="1542850"/>
          </a:xfrm>
          <a:prstGeom prst="bentConnector4">
            <a:avLst>
              <a:gd name="adj1" fmla="val -346500"/>
              <a:gd name="adj2" fmla="val 85094"/>
            </a:avLst>
          </a:prstGeom>
          <a:ln w="9525">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70" name="Picture 2" descr="http://blogs.technet.com/cfs-file.ashx/__key/communityserver-blogs-components-weblogfiles/00-00-00-60-54-metablogapi/6215.Natural_2D00_language_2D00_query_2D00_engine_2D00_capabilities_2D00_in_2D00_Power_2D00_BI_2D00_for_2D00_Office_2D00_365_5F00_699E680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4716" y="5460683"/>
            <a:ext cx="2129672" cy="1380959"/>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Elbow Connector 70"/>
          <p:cNvCxnSpPr>
            <a:stCxn id="70" idx="0"/>
            <a:endCxn id="15" idx="1"/>
          </p:cNvCxnSpPr>
          <p:nvPr/>
        </p:nvCxnSpPr>
        <p:spPr>
          <a:xfrm rot="16200000" flipV="1">
            <a:off x="7109420" y="3800550"/>
            <a:ext cx="2137147" cy="1183119"/>
          </a:xfrm>
          <a:prstGeom prst="bentConnector4">
            <a:avLst>
              <a:gd name="adj1" fmla="val 38379"/>
              <a:gd name="adj2" fmla="val 119322"/>
            </a:avLst>
          </a:prstGeom>
          <a:ln w="9525">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6571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fade">
                                      <p:cBhvr>
                                        <p:cTn id="20" dur="500"/>
                                        <p:tgtEl>
                                          <p:spTgt spid="67"/>
                                        </p:tgtEl>
                                      </p:cBhvr>
                                    </p:animEffect>
                                  </p:childTnLst>
                                </p:cTn>
                              </p:par>
                              <p:par>
                                <p:cTn id="21" presetID="10" presetClass="entr" presetSubtype="0" fill="hold" nodeType="with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500"/>
                                        <p:tgtEl>
                                          <p:spTgt spid="6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10" presetClass="entr" presetSubtype="0" fill="hold"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par>
                                <p:cTn id="43" presetID="10" presetClass="entr" presetSubtype="0" fill="hold" nodeType="with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fade">
                                      <p:cBhvr>
                                        <p:cTn id="45" dur="500"/>
                                        <p:tgtEl>
                                          <p:spTgt spid="7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Pequeña</a:t>
            </a:r>
            <a:r>
              <a:rPr lang="en-US" dirty="0" smtClean="0"/>
              <a:t> </a:t>
            </a:r>
            <a:r>
              <a:rPr lang="en-US" dirty="0" err="1" smtClean="0"/>
              <a:t>chuleta</a:t>
            </a:r>
            <a:r>
              <a:rPr lang="en-US" dirty="0" smtClean="0"/>
              <a:t> (</a:t>
            </a:r>
            <a:r>
              <a:rPr lang="en-US" dirty="0" err="1" smtClean="0"/>
              <a:t>PowerBI</a:t>
            </a:r>
            <a:r>
              <a:rPr lang="en-US" dirty="0" smtClean="0"/>
              <a:t>)</a:t>
            </a:r>
            <a:endParaRPr lang="en-US" dirty="0"/>
          </a:p>
        </p:txBody>
      </p:sp>
      <p:sp>
        <p:nvSpPr>
          <p:cNvPr id="3" name="Text Placeholder 2"/>
          <p:cNvSpPr>
            <a:spLocks noGrp="1"/>
          </p:cNvSpPr>
          <p:nvPr>
            <p:ph type="body" sz="quarter" idx="10"/>
          </p:nvPr>
        </p:nvSpPr>
        <p:spPr>
          <a:xfrm>
            <a:off x="274639" y="1212849"/>
            <a:ext cx="6019798" cy="2486835"/>
          </a:xfrm>
        </p:spPr>
        <p:txBody>
          <a:bodyPr/>
          <a:lstStyle/>
          <a:p>
            <a:r>
              <a:rPr lang="en-US" sz="3600" dirty="0" err="1" smtClean="0">
                <a:solidFill>
                  <a:schemeClr val="tx2"/>
                </a:solidFill>
              </a:rPr>
              <a:t>Modelo</a:t>
            </a:r>
            <a:r>
              <a:rPr lang="en-US" sz="3600" dirty="0" smtClean="0">
                <a:solidFill>
                  <a:schemeClr val="tx2"/>
                </a:solidFill>
              </a:rPr>
              <a:t> de </a:t>
            </a:r>
            <a:r>
              <a:rPr lang="en-US" sz="3600" dirty="0" err="1" smtClean="0">
                <a:solidFill>
                  <a:schemeClr val="tx2"/>
                </a:solidFill>
              </a:rPr>
              <a:t>datos</a:t>
            </a:r>
            <a:endParaRPr lang="en-US" sz="3600" dirty="0" smtClean="0">
              <a:solidFill>
                <a:schemeClr val="tx2"/>
              </a:solidFill>
            </a:endParaRPr>
          </a:p>
          <a:p>
            <a:r>
              <a:rPr lang="en-US" sz="3600" dirty="0" smtClean="0"/>
              <a:t>Power Pivot / Analysis Services Tabular</a:t>
            </a:r>
          </a:p>
          <a:p>
            <a:r>
              <a:rPr lang="en-US" sz="3600" dirty="0" err="1" smtClean="0"/>
              <a:t>Lenguaje</a:t>
            </a:r>
            <a:r>
              <a:rPr lang="en-US" sz="3600" dirty="0" smtClean="0"/>
              <a:t> DAX</a:t>
            </a:r>
          </a:p>
        </p:txBody>
      </p:sp>
      <p:sp>
        <p:nvSpPr>
          <p:cNvPr id="4" name="Text Placeholder 3"/>
          <p:cNvSpPr>
            <a:spLocks noGrp="1"/>
          </p:cNvSpPr>
          <p:nvPr>
            <p:ph type="body" sz="quarter" idx="11"/>
          </p:nvPr>
        </p:nvSpPr>
        <p:spPr>
          <a:xfrm>
            <a:off x="6675439" y="1212849"/>
            <a:ext cx="5486399" cy="1988237"/>
          </a:xfrm>
        </p:spPr>
        <p:txBody>
          <a:bodyPr/>
          <a:lstStyle/>
          <a:p>
            <a:r>
              <a:rPr lang="en-US" sz="3600" dirty="0" err="1" smtClean="0">
                <a:solidFill>
                  <a:schemeClr val="tx2"/>
                </a:solidFill>
              </a:rPr>
              <a:t>Transformación</a:t>
            </a:r>
            <a:r>
              <a:rPr lang="en-US" sz="3600" dirty="0" smtClean="0">
                <a:solidFill>
                  <a:schemeClr val="tx2"/>
                </a:solidFill>
              </a:rPr>
              <a:t> de </a:t>
            </a:r>
            <a:r>
              <a:rPr lang="en-US" sz="3600" dirty="0" err="1" smtClean="0">
                <a:solidFill>
                  <a:schemeClr val="tx2"/>
                </a:solidFill>
              </a:rPr>
              <a:t>datos</a:t>
            </a:r>
            <a:endParaRPr lang="en-US" sz="3600" dirty="0" smtClean="0">
              <a:solidFill>
                <a:schemeClr val="tx2"/>
              </a:solidFill>
            </a:endParaRPr>
          </a:p>
          <a:p>
            <a:r>
              <a:rPr lang="en-US" sz="3600" dirty="0" smtClean="0"/>
              <a:t>Power Query</a:t>
            </a:r>
          </a:p>
          <a:p>
            <a:r>
              <a:rPr lang="en-US" sz="3600" dirty="0" err="1" smtClean="0"/>
              <a:t>Lenguaje</a:t>
            </a:r>
            <a:r>
              <a:rPr lang="en-US" sz="3600" dirty="0" smtClean="0"/>
              <a:t> M</a:t>
            </a:r>
            <a:endParaRPr lang="en-US" sz="3600" dirty="0"/>
          </a:p>
        </p:txBody>
      </p:sp>
      <p:sp>
        <p:nvSpPr>
          <p:cNvPr id="5" name="TextBox 4"/>
          <p:cNvSpPr txBox="1"/>
          <p:nvPr/>
        </p:nvSpPr>
        <p:spPr>
          <a:xfrm>
            <a:off x="3703637" y="4564062"/>
            <a:ext cx="4562852" cy="849463"/>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4000" dirty="0" smtClean="0">
                <a:solidFill>
                  <a:schemeClr val="bg1"/>
                </a:solidFill>
                <a:latin typeface="+mj-lt"/>
              </a:rPr>
              <a:t>Power BI de 0 a 100</a:t>
            </a:r>
          </a:p>
        </p:txBody>
      </p:sp>
    </p:spTree>
    <p:extLst>
      <p:ext uri="{BB962C8B-B14F-4D97-AF65-F5344CB8AC3E}">
        <p14:creationId xmlns:p14="http://schemas.microsoft.com/office/powerpoint/2010/main" val="251074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Trabajando con </a:t>
            </a:r>
            <a:r>
              <a:rPr lang="es-ES" dirty="0" err="1" smtClean="0"/>
              <a:t>PowerBI</a:t>
            </a:r>
            <a:endParaRPr lang="en-GB" dirty="0"/>
          </a:p>
        </p:txBody>
      </p:sp>
      <p:sp>
        <p:nvSpPr>
          <p:cNvPr id="3" name="Text Placeholder 2"/>
          <p:cNvSpPr>
            <a:spLocks noGrp="1"/>
          </p:cNvSpPr>
          <p:nvPr>
            <p:ph type="body" sz="quarter" idx="10"/>
          </p:nvPr>
        </p:nvSpPr>
        <p:spPr/>
        <p:txBody>
          <a:bodyPr/>
          <a:lstStyle/>
          <a:p>
            <a:endParaRPr lang="en-GB" dirty="0"/>
          </a:p>
        </p:txBody>
      </p:sp>
      <p:sp>
        <p:nvSpPr>
          <p:cNvPr id="4" name="Rectangle 3"/>
          <p:cNvSpPr/>
          <p:nvPr/>
        </p:nvSpPr>
        <p:spPr>
          <a:xfrm>
            <a:off x="1005857" y="1350518"/>
            <a:ext cx="2886898" cy="15367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b="1" dirty="0" smtClean="0">
                <a:solidFill>
                  <a:schemeClr val="tx1"/>
                </a:solidFill>
              </a:rPr>
              <a:t>Herramientas de análisis</a:t>
            </a:r>
            <a:endParaRPr lang="en-US" b="1" dirty="0">
              <a:solidFill>
                <a:schemeClr val="tx1"/>
              </a:solidFill>
            </a:endParaRPr>
          </a:p>
        </p:txBody>
      </p:sp>
      <p:sp>
        <p:nvSpPr>
          <p:cNvPr id="5" name="Rectangle 4"/>
          <p:cNvSpPr/>
          <p:nvPr/>
        </p:nvSpPr>
        <p:spPr>
          <a:xfrm>
            <a:off x="9593574" y="1364681"/>
            <a:ext cx="2015788" cy="16763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smtClean="0">
                <a:solidFill>
                  <a:schemeClr val="tx1"/>
                </a:solidFill>
              </a:rPr>
              <a:t>Web browser</a:t>
            </a:r>
            <a:endParaRPr lang="en-US" dirty="0">
              <a:solidFill>
                <a:schemeClr val="tx1"/>
              </a:solidFill>
            </a:endParaRPr>
          </a:p>
        </p:txBody>
      </p:sp>
      <p:sp>
        <p:nvSpPr>
          <p:cNvPr id="6" name="Rectangle 5"/>
          <p:cNvSpPr/>
          <p:nvPr/>
        </p:nvSpPr>
        <p:spPr>
          <a:xfrm>
            <a:off x="9604951" y="3316538"/>
            <a:ext cx="1988179" cy="16816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smtClean="0">
                <a:solidFill>
                  <a:schemeClr val="tx1"/>
                </a:solidFill>
              </a:rPr>
              <a:t>Mobile apps</a:t>
            </a:r>
            <a:endParaRPr lang="en-US" dirty="0">
              <a:solidFill>
                <a:schemeClr val="tx1"/>
              </a:solidFill>
            </a:endParaRPr>
          </a:p>
        </p:txBody>
      </p:sp>
      <p:sp>
        <p:nvSpPr>
          <p:cNvPr id="7" name="Rectangle 6"/>
          <p:cNvSpPr/>
          <p:nvPr/>
        </p:nvSpPr>
        <p:spPr>
          <a:xfrm>
            <a:off x="4689042" y="1371382"/>
            <a:ext cx="4161251" cy="15367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b="1" dirty="0" smtClean="0">
                <a:solidFill>
                  <a:schemeClr val="tx1"/>
                </a:solidFill>
              </a:rPr>
              <a:t>Microsoft Cloud</a:t>
            </a:r>
            <a:endParaRPr lang="en-US" b="1" dirty="0">
              <a:solidFill>
                <a:schemeClr val="tx1"/>
              </a:solidFill>
            </a:endParaRPr>
          </a:p>
        </p:txBody>
      </p:sp>
      <p:sp>
        <p:nvSpPr>
          <p:cNvPr id="8" name="Rectangle 7"/>
          <p:cNvSpPr/>
          <p:nvPr/>
        </p:nvSpPr>
        <p:spPr>
          <a:xfrm>
            <a:off x="6513325" y="3362837"/>
            <a:ext cx="1737531" cy="305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smtClean="0">
                <a:solidFill>
                  <a:schemeClr val="tx1"/>
                </a:solidFill>
              </a:rPr>
              <a:t>Otros</a:t>
            </a:r>
            <a:endParaRPr lang="en-US" dirty="0">
              <a:solidFill>
                <a:schemeClr val="tx1"/>
              </a:solidFill>
            </a:endParaRPr>
          </a:p>
        </p:txBody>
      </p:sp>
      <p:pic>
        <p:nvPicPr>
          <p:cNvPr id="9" name="Picture 8"/>
          <p:cNvPicPr>
            <a:picLocks noChangeAspect="1"/>
          </p:cNvPicPr>
          <p:nvPr/>
        </p:nvPicPr>
        <p:blipFill>
          <a:blip r:embed="rId2"/>
          <a:stretch>
            <a:fillRect/>
          </a:stretch>
        </p:blipFill>
        <p:spPr>
          <a:xfrm>
            <a:off x="9598867" y="1794144"/>
            <a:ext cx="1970267" cy="1148348"/>
          </a:xfrm>
          <a:prstGeom prst="rect">
            <a:avLst/>
          </a:prstGeom>
          <a:ln w="3175">
            <a:solidFill>
              <a:schemeClr val="tx1"/>
            </a:solidFill>
          </a:ln>
          <a:effectLst>
            <a:outerShdw blurRad="50800" dist="38100" dir="2700000" algn="tl" rotWithShape="0">
              <a:prstClr val="black">
                <a:alpha val="40000"/>
              </a:prstClr>
            </a:outerShdw>
          </a:effectLst>
        </p:spPr>
      </p:pic>
      <p:grpSp>
        <p:nvGrpSpPr>
          <p:cNvPr id="10" name="Group 9"/>
          <p:cNvGrpSpPr/>
          <p:nvPr/>
        </p:nvGrpSpPr>
        <p:grpSpPr>
          <a:xfrm>
            <a:off x="1306494" y="1915543"/>
            <a:ext cx="2397142" cy="324718"/>
            <a:chOff x="673219" y="1844025"/>
            <a:chExt cx="2038350" cy="327392"/>
          </a:xfrm>
        </p:grpSpPr>
        <p:sp>
          <p:nvSpPr>
            <p:cNvPr id="11" name="Rectangle 10"/>
            <p:cNvSpPr/>
            <p:nvPr/>
          </p:nvSpPr>
          <p:spPr>
            <a:xfrm>
              <a:off x="673219" y="1844025"/>
              <a:ext cx="2038350" cy="3273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smtClean="0">
                  <a:solidFill>
                    <a:schemeClr val="tx1"/>
                  </a:solidFill>
                </a:rPr>
                <a:t>Excel</a:t>
              </a:r>
              <a:endParaRPr lang="en-US" dirty="0">
                <a:solidFill>
                  <a:schemeClr val="tx1"/>
                </a:solidFill>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4800" y="1897202"/>
              <a:ext cx="270507" cy="233851"/>
            </a:xfrm>
            <a:prstGeom prst="rect">
              <a:avLst/>
            </a:prstGeom>
            <a:ln>
              <a:noFill/>
            </a:ln>
          </p:spPr>
        </p:pic>
      </p:grpSp>
      <p:grpSp>
        <p:nvGrpSpPr>
          <p:cNvPr id="13" name="Group 12"/>
          <p:cNvGrpSpPr/>
          <p:nvPr/>
        </p:nvGrpSpPr>
        <p:grpSpPr>
          <a:xfrm>
            <a:off x="1306493" y="2341468"/>
            <a:ext cx="2397143" cy="325224"/>
            <a:chOff x="663575" y="2377290"/>
            <a:chExt cx="2038350" cy="332116"/>
          </a:xfrm>
        </p:grpSpPr>
        <p:sp>
          <p:nvSpPr>
            <p:cNvPr id="14" name="Rectangle 13"/>
            <p:cNvSpPr/>
            <p:nvPr/>
          </p:nvSpPr>
          <p:spPr>
            <a:xfrm>
              <a:off x="663575" y="2377290"/>
              <a:ext cx="2038350" cy="3321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sz="1600" dirty="0" smtClean="0">
                  <a:solidFill>
                    <a:schemeClr val="tx1"/>
                  </a:solidFill>
                </a:rPr>
                <a:t>Power BI Desktop</a:t>
              </a:r>
              <a:endParaRPr lang="en-US" sz="1600" dirty="0">
                <a:solidFill>
                  <a:schemeClr val="tx1"/>
                </a:solidFill>
              </a:endParaRPr>
            </a:p>
          </p:txBody>
        </p:sp>
        <p:pic>
          <p:nvPicPr>
            <p:cNvPr id="15" name="Picture 14"/>
            <p:cNvPicPr>
              <a:picLocks noChangeAspect="1"/>
            </p:cNvPicPr>
            <p:nvPr/>
          </p:nvPicPr>
          <p:blipFill>
            <a:blip r:embed="rId4"/>
            <a:stretch>
              <a:fillRect/>
            </a:stretch>
          </p:blipFill>
          <p:spPr>
            <a:xfrm>
              <a:off x="673219" y="2397602"/>
              <a:ext cx="268382" cy="290291"/>
            </a:xfrm>
            <a:prstGeom prst="rect">
              <a:avLst/>
            </a:prstGeom>
          </p:spPr>
        </p:pic>
      </p:grpSp>
      <p:grpSp>
        <p:nvGrpSpPr>
          <p:cNvPr id="16" name="Group 15"/>
          <p:cNvGrpSpPr/>
          <p:nvPr/>
        </p:nvGrpSpPr>
        <p:grpSpPr>
          <a:xfrm>
            <a:off x="6561215" y="4961183"/>
            <a:ext cx="1689641" cy="391626"/>
            <a:chOff x="6188634" y="6149009"/>
            <a:chExt cx="2340322" cy="436083"/>
          </a:xfrm>
        </p:grpSpPr>
        <p:grpSp>
          <p:nvGrpSpPr>
            <p:cNvPr id="17" name="Group 16"/>
            <p:cNvGrpSpPr/>
            <p:nvPr/>
          </p:nvGrpSpPr>
          <p:grpSpPr>
            <a:xfrm>
              <a:off x="6188634" y="6149009"/>
              <a:ext cx="645830" cy="382078"/>
              <a:chOff x="2850173" y="4068523"/>
              <a:chExt cx="724052" cy="428355"/>
            </a:xfrm>
          </p:grpSpPr>
          <p:sp>
            <p:nvSpPr>
              <p:cNvPr id="25"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505050"/>
              </a:solidFill>
              <a:ln>
                <a:noFill/>
              </a:ln>
            </p:spPr>
            <p:txBody>
              <a:bodyPr vert="horz" wrap="square" lIns="91434" tIns="45717" rIns="91434" bIns="45717" numCol="1" anchor="t" anchorCtr="0" compatLnSpc="1">
                <a:prstTxWarp prst="textNoShape">
                  <a:avLst/>
                </a:prstTxWarp>
              </a:bodyPr>
              <a:lstStyle/>
              <a:p>
                <a:pPr defTabSz="932604">
                  <a:defRPr/>
                </a:pPr>
                <a:endParaRPr lang="en-US" sz="1836" b="1" kern="0">
                  <a:solidFill>
                    <a:srgbClr val="000000"/>
                  </a:solidFill>
                </a:endParaRPr>
              </a:p>
            </p:txBody>
          </p:sp>
          <p:grpSp>
            <p:nvGrpSpPr>
              <p:cNvPr id="26" name="Group 25"/>
              <p:cNvGrpSpPr/>
              <p:nvPr/>
            </p:nvGrpSpPr>
            <p:grpSpPr>
              <a:xfrm>
                <a:off x="3113588" y="4171950"/>
                <a:ext cx="460637" cy="324928"/>
                <a:chOff x="6432941" y="4098201"/>
                <a:chExt cx="709176" cy="500244"/>
              </a:xfrm>
            </p:grpSpPr>
            <p:sp>
              <p:nvSpPr>
                <p:cNvPr id="27"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505050"/>
                </a:solidFill>
                <a:ln w="25400" cap="flat" cmpd="sng" algn="ctr">
                  <a:noFill/>
                  <a:prstDash val="solid"/>
                  <a:headEnd type="none" w="med" len="med"/>
                  <a:tailEnd type="none" w="med" len="med"/>
                </a:ln>
                <a:effectLst/>
              </p:spPr>
              <p:txBody>
                <a:bodyPr vert="horz" wrap="square" lIns="82297" tIns="41148" rIns="82297" bIns="41148" numCol="1" rtlCol="0" anchor="ctr" anchorCtr="0" compatLnSpc="1">
                  <a:prstTxWarp prst="textNoShape">
                    <a:avLst/>
                  </a:prstTxWarp>
                </a:bodyPr>
                <a:lstStyle/>
                <a:p>
                  <a:pPr defTabSz="740674">
                    <a:defRPr/>
                  </a:pPr>
                  <a:endParaRPr lang="en-US" sz="1836" b="1" kern="0" spc="-122" dirty="0">
                    <a:solidFill>
                      <a:srgbClr val="000000">
                        <a:lumMod val="50000"/>
                      </a:srgbClr>
                    </a:solidFill>
                    <a:latin typeface="Segoe Light" pitchFamily="34" charset="0"/>
                  </a:endParaRPr>
                </a:p>
              </p:txBody>
            </p:sp>
            <p:sp>
              <p:nvSpPr>
                <p:cNvPr id="28"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91431" tIns="45716" rIns="91431" bIns="45716" numCol="1" anchor="t" anchorCtr="0" compatLnSpc="1">
                  <a:prstTxWarp prst="textNoShape">
                    <a:avLst/>
                  </a:prstTxWarp>
                </a:bodyPr>
                <a:lstStyle/>
                <a:p>
                  <a:pPr defTabSz="914101">
                    <a:defRPr/>
                  </a:pPr>
                  <a:endParaRPr lang="en-US" sz="1700" b="1" kern="0" dirty="0">
                    <a:solidFill>
                      <a:srgbClr val="000000"/>
                    </a:solidFill>
                  </a:endParaRPr>
                </a:p>
              </p:txBody>
            </p:sp>
          </p:grpSp>
        </p:grpSp>
        <p:sp>
          <p:nvSpPr>
            <p:cNvPr id="18" name="Freeform 30"/>
            <p:cNvSpPr>
              <a:spLocks noChangeAspect="1" noEditPoints="1"/>
            </p:cNvSpPr>
            <p:nvPr/>
          </p:nvSpPr>
          <p:spPr bwMode="auto">
            <a:xfrm>
              <a:off x="6969821" y="6239501"/>
              <a:ext cx="291077" cy="34271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91434" tIns="45717" rIns="91434" bIns="45717" numCol="1" anchor="t" anchorCtr="0" compatLnSpc="1">
              <a:prstTxWarp prst="textNoShape">
                <a:avLst/>
              </a:prstTxWarp>
            </a:bodyPr>
            <a:lstStyle/>
            <a:p>
              <a:pPr defTabSz="914101">
                <a:defRPr/>
              </a:pPr>
              <a:endParaRPr lang="en-US" sz="1700" b="1" kern="0">
                <a:solidFill>
                  <a:srgbClr val="000000"/>
                </a:solidFill>
              </a:endParaRPr>
            </a:p>
          </p:txBody>
        </p:sp>
        <p:grpSp>
          <p:nvGrpSpPr>
            <p:cNvPr id="19" name="Group 18"/>
            <p:cNvGrpSpPr/>
            <p:nvPr/>
          </p:nvGrpSpPr>
          <p:grpSpPr>
            <a:xfrm>
              <a:off x="7374719" y="6267944"/>
              <a:ext cx="684049" cy="285824"/>
              <a:chOff x="5416550" y="3144838"/>
              <a:chExt cx="1352550" cy="565151"/>
            </a:xfrm>
            <a:solidFill>
              <a:srgbClr val="505050"/>
            </a:solidFill>
          </p:grpSpPr>
          <p:sp>
            <p:nvSpPr>
              <p:cNvPr id="21"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defTabSz="914101">
                  <a:defRPr/>
                </a:pPr>
                <a:endParaRPr lang="en-US" sz="1700" b="1" kern="0">
                  <a:solidFill>
                    <a:srgbClr val="000000"/>
                  </a:solidFill>
                </a:endParaRPr>
              </a:p>
            </p:txBody>
          </p:sp>
          <p:sp>
            <p:nvSpPr>
              <p:cNvPr id="22"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defTabSz="914101">
                  <a:defRPr/>
                </a:pPr>
                <a:endParaRPr lang="en-US" sz="1700" b="1" kern="0">
                  <a:solidFill>
                    <a:srgbClr val="000000"/>
                  </a:solidFill>
                </a:endParaRPr>
              </a:p>
            </p:txBody>
          </p:sp>
          <p:sp>
            <p:nvSpPr>
              <p:cNvPr id="23"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defTabSz="914101">
                  <a:defRPr/>
                </a:pPr>
                <a:endParaRPr lang="en-US" sz="1700" b="1" kern="0">
                  <a:solidFill>
                    <a:srgbClr val="000000"/>
                  </a:solidFill>
                </a:endParaRPr>
              </a:p>
            </p:txBody>
          </p:sp>
          <p:sp>
            <p:nvSpPr>
              <p:cNvPr id="24"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defTabSz="914101">
                  <a:defRPr/>
                </a:pPr>
                <a:endParaRPr lang="en-US" sz="1700" b="1" kern="0">
                  <a:solidFill>
                    <a:srgbClr val="000000"/>
                  </a:solidFill>
                </a:endParaRPr>
              </a:p>
            </p:txBody>
          </p:sp>
        </p:grpSp>
        <p:sp>
          <p:nvSpPr>
            <p:cNvPr id="20" name="Freeform 13"/>
            <p:cNvSpPr>
              <a:spLocks noChangeAspect="1" noEditPoints="1"/>
            </p:cNvSpPr>
            <p:nvPr/>
          </p:nvSpPr>
          <p:spPr bwMode="black">
            <a:xfrm>
              <a:off x="8119678" y="6236621"/>
              <a:ext cx="409278" cy="348471"/>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505050"/>
            </a:solidFill>
            <a:ln w="25400" cap="flat" cmpd="sng" algn="ctr">
              <a:noFill/>
              <a:prstDash val="solid"/>
              <a:headEnd type="none" w="med" len="med"/>
              <a:tailEnd type="none" w="med" len="med"/>
            </a:ln>
            <a:effectLst/>
          </p:spPr>
          <p:txBody>
            <a:bodyPr vert="horz" wrap="square" lIns="82297" tIns="41148" rIns="82297" bIns="41148" numCol="1" rtlCol="0" anchor="ctr" anchorCtr="0" compatLnSpc="1">
              <a:prstTxWarp prst="textNoShape">
                <a:avLst/>
              </a:prstTxWarp>
            </a:bodyPr>
            <a:lstStyle/>
            <a:p>
              <a:pPr defTabSz="740674">
                <a:defRPr/>
              </a:pPr>
              <a:endParaRPr lang="en-US" sz="1836" b="1" kern="0" spc="-122">
                <a:solidFill>
                  <a:srgbClr val="000000">
                    <a:lumMod val="50000"/>
                  </a:srgbClr>
                </a:solidFill>
                <a:latin typeface="Segoe Light" pitchFamily="34" charset="0"/>
              </a:endParaRPr>
            </a:p>
          </p:txBody>
        </p:sp>
      </p:grpSp>
      <p:grpSp>
        <p:nvGrpSpPr>
          <p:cNvPr id="29" name="Group 28"/>
          <p:cNvGrpSpPr/>
          <p:nvPr/>
        </p:nvGrpSpPr>
        <p:grpSpPr>
          <a:xfrm>
            <a:off x="278381" y="3293064"/>
            <a:ext cx="5808436" cy="3450378"/>
            <a:chOff x="514350" y="3063374"/>
            <a:chExt cx="5808436" cy="3450378"/>
          </a:xfrm>
        </p:grpSpPr>
        <p:sp>
          <p:nvSpPr>
            <p:cNvPr id="30" name="Rectangle 29"/>
            <p:cNvSpPr/>
            <p:nvPr/>
          </p:nvSpPr>
          <p:spPr>
            <a:xfrm>
              <a:off x="514350" y="3063374"/>
              <a:ext cx="2336800" cy="304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smtClean="0">
                  <a:solidFill>
                    <a:schemeClr val="tx1"/>
                  </a:solidFill>
                </a:rPr>
                <a:t>Orígenes de datos</a:t>
              </a:r>
            </a:p>
            <a:p>
              <a:pPr algn="ctr"/>
              <a:r>
                <a:rPr lang="es-ES" dirty="0" err="1" smtClean="0">
                  <a:solidFill>
                    <a:schemeClr val="tx1"/>
                  </a:solidFill>
                </a:rPr>
                <a:t>On-prem</a:t>
              </a:r>
              <a:endParaRPr lang="en-US" dirty="0">
                <a:solidFill>
                  <a:schemeClr val="tx1"/>
                </a:solidFill>
              </a:endParaRPr>
            </a:p>
          </p:txBody>
        </p:sp>
        <p:grpSp>
          <p:nvGrpSpPr>
            <p:cNvPr id="31" name="Group 30"/>
            <p:cNvGrpSpPr/>
            <p:nvPr/>
          </p:nvGrpSpPr>
          <p:grpSpPr>
            <a:xfrm>
              <a:off x="718961" y="3874715"/>
              <a:ext cx="2038350" cy="571622"/>
              <a:chOff x="775892" y="4015561"/>
              <a:chExt cx="2038350" cy="571622"/>
            </a:xfrm>
          </p:grpSpPr>
          <p:sp>
            <p:nvSpPr>
              <p:cNvPr id="39" name="Rectangle 38"/>
              <p:cNvSpPr/>
              <p:nvPr/>
            </p:nvSpPr>
            <p:spPr>
              <a:xfrm>
                <a:off x="775892" y="4015561"/>
                <a:ext cx="2038350" cy="571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1600" dirty="0" err="1" smtClean="0">
                    <a:solidFill>
                      <a:schemeClr val="tx1"/>
                    </a:solidFill>
                  </a:rPr>
                  <a:t>Analysis</a:t>
                </a:r>
                <a:r>
                  <a:rPr lang="es-ES" sz="1600" dirty="0" smtClean="0">
                    <a:solidFill>
                      <a:schemeClr val="tx1"/>
                    </a:solidFill>
                  </a:rPr>
                  <a:t> Services</a:t>
                </a:r>
                <a:endParaRPr lang="en-US" sz="1600" dirty="0">
                  <a:solidFill>
                    <a:schemeClr val="tx1"/>
                  </a:solidFill>
                </a:endParaRPr>
              </a:p>
            </p:txBody>
          </p:sp>
          <p:grpSp>
            <p:nvGrpSpPr>
              <p:cNvPr id="40" name="Group 39"/>
              <p:cNvGrpSpPr/>
              <p:nvPr/>
            </p:nvGrpSpPr>
            <p:grpSpPr>
              <a:xfrm>
                <a:off x="775892" y="4112947"/>
                <a:ext cx="331418" cy="374556"/>
                <a:chOff x="850834" y="3960562"/>
                <a:chExt cx="331418" cy="374556"/>
              </a:xfrm>
            </p:grpSpPr>
            <p:sp>
              <p:nvSpPr>
                <p:cNvPr id="41" name="Freeform 40"/>
                <p:cNvSpPr>
                  <a:spLocks/>
                </p:cNvSpPr>
                <p:nvPr/>
              </p:nvSpPr>
              <p:spPr bwMode="auto">
                <a:xfrm>
                  <a:off x="862600" y="3960562"/>
                  <a:ext cx="305925" cy="174531"/>
                </a:xfrm>
                <a:custGeom>
                  <a:avLst/>
                  <a:gdLst>
                    <a:gd name="T0" fmla="*/ 312 w 312"/>
                    <a:gd name="T1" fmla="*/ 87 h 178"/>
                    <a:gd name="T2" fmla="*/ 155 w 312"/>
                    <a:gd name="T3" fmla="*/ 0 h 178"/>
                    <a:gd name="T4" fmla="*/ 0 w 312"/>
                    <a:gd name="T5" fmla="*/ 87 h 178"/>
                    <a:gd name="T6" fmla="*/ 155 w 312"/>
                    <a:gd name="T7" fmla="*/ 178 h 178"/>
                    <a:gd name="T8" fmla="*/ 312 w 312"/>
                    <a:gd name="T9" fmla="*/ 87 h 178"/>
                  </a:gdLst>
                  <a:ahLst/>
                  <a:cxnLst>
                    <a:cxn ang="0">
                      <a:pos x="T0" y="T1"/>
                    </a:cxn>
                    <a:cxn ang="0">
                      <a:pos x="T2" y="T3"/>
                    </a:cxn>
                    <a:cxn ang="0">
                      <a:pos x="T4" y="T5"/>
                    </a:cxn>
                    <a:cxn ang="0">
                      <a:pos x="T6" y="T7"/>
                    </a:cxn>
                    <a:cxn ang="0">
                      <a:pos x="T8" y="T9"/>
                    </a:cxn>
                  </a:cxnLst>
                  <a:rect l="0" t="0" r="r" b="b"/>
                  <a:pathLst>
                    <a:path w="312" h="178">
                      <a:moveTo>
                        <a:pt x="312" y="87"/>
                      </a:moveTo>
                      <a:lnTo>
                        <a:pt x="155" y="0"/>
                      </a:lnTo>
                      <a:lnTo>
                        <a:pt x="0" y="87"/>
                      </a:lnTo>
                      <a:lnTo>
                        <a:pt x="155" y="178"/>
                      </a:lnTo>
                      <a:lnTo>
                        <a:pt x="312" y="87"/>
                      </a:lnTo>
                      <a:close/>
                    </a:path>
                  </a:pathLst>
                </a:custGeom>
                <a:solidFill>
                  <a:schemeClr val="tx1">
                    <a:lumMod val="50000"/>
                    <a:lumOff val="50000"/>
                  </a:schemeClr>
                </a:solidFill>
                <a:ln>
                  <a:noFill/>
                </a:ln>
              </p:spPr>
              <p:txBody>
                <a:bodyPr vert="horz" wrap="square" lIns="91434" tIns="45717" rIns="91434" bIns="4571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endParaRPr lang="en-US" sz="1200" b="1" dirty="0">
                    <a:solidFill>
                      <a:srgbClr val="000000"/>
                    </a:solidFill>
                  </a:endParaRPr>
                </a:p>
              </p:txBody>
            </p:sp>
            <p:sp>
              <p:nvSpPr>
                <p:cNvPr id="42" name="Freeform 41"/>
                <p:cNvSpPr>
                  <a:spLocks/>
                </p:cNvSpPr>
                <p:nvPr/>
              </p:nvSpPr>
              <p:spPr bwMode="auto">
                <a:xfrm>
                  <a:off x="1033212" y="4071360"/>
                  <a:ext cx="149040" cy="263758"/>
                </a:xfrm>
                <a:custGeom>
                  <a:avLst/>
                  <a:gdLst>
                    <a:gd name="T0" fmla="*/ 152 w 152"/>
                    <a:gd name="T1" fmla="*/ 0 h 269"/>
                    <a:gd name="T2" fmla="*/ 0 w 152"/>
                    <a:gd name="T3" fmla="*/ 91 h 269"/>
                    <a:gd name="T4" fmla="*/ 0 w 152"/>
                    <a:gd name="T5" fmla="*/ 269 h 269"/>
                    <a:gd name="T6" fmla="*/ 152 w 152"/>
                    <a:gd name="T7" fmla="*/ 180 h 269"/>
                    <a:gd name="T8" fmla="*/ 152 w 152"/>
                    <a:gd name="T9" fmla="*/ 0 h 269"/>
                  </a:gdLst>
                  <a:ahLst/>
                  <a:cxnLst>
                    <a:cxn ang="0">
                      <a:pos x="T0" y="T1"/>
                    </a:cxn>
                    <a:cxn ang="0">
                      <a:pos x="T2" y="T3"/>
                    </a:cxn>
                    <a:cxn ang="0">
                      <a:pos x="T4" y="T5"/>
                    </a:cxn>
                    <a:cxn ang="0">
                      <a:pos x="T6" y="T7"/>
                    </a:cxn>
                    <a:cxn ang="0">
                      <a:pos x="T8" y="T9"/>
                    </a:cxn>
                  </a:cxnLst>
                  <a:rect l="0" t="0" r="r" b="b"/>
                  <a:pathLst>
                    <a:path w="152" h="269">
                      <a:moveTo>
                        <a:pt x="152" y="0"/>
                      </a:moveTo>
                      <a:lnTo>
                        <a:pt x="0" y="91"/>
                      </a:lnTo>
                      <a:lnTo>
                        <a:pt x="0" y="269"/>
                      </a:lnTo>
                      <a:lnTo>
                        <a:pt x="152" y="180"/>
                      </a:lnTo>
                      <a:lnTo>
                        <a:pt x="152" y="0"/>
                      </a:lnTo>
                      <a:close/>
                    </a:path>
                  </a:pathLst>
                </a:custGeom>
                <a:solidFill>
                  <a:schemeClr val="tx1">
                    <a:lumMod val="50000"/>
                    <a:lumOff val="50000"/>
                  </a:schemeClr>
                </a:solidFill>
                <a:ln>
                  <a:noFill/>
                </a:ln>
              </p:spPr>
              <p:txBody>
                <a:bodyPr vert="horz" wrap="square" lIns="91434" tIns="45717" rIns="91434" bIns="4571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endParaRPr lang="en-US" sz="1200" b="1" dirty="0">
                    <a:solidFill>
                      <a:srgbClr val="000000"/>
                    </a:solidFill>
                  </a:endParaRPr>
                </a:p>
              </p:txBody>
            </p:sp>
            <p:sp>
              <p:nvSpPr>
                <p:cNvPr id="43" name="Freeform 42"/>
                <p:cNvSpPr>
                  <a:spLocks/>
                </p:cNvSpPr>
                <p:nvPr/>
              </p:nvSpPr>
              <p:spPr bwMode="auto">
                <a:xfrm>
                  <a:off x="850834" y="4071360"/>
                  <a:ext cx="151002" cy="263758"/>
                </a:xfrm>
                <a:custGeom>
                  <a:avLst/>
                  <a:gdLst>
                    <a:gd name="T0" fmla="*/ 0 w 154"/>
                    <a:gd name="T1" fmla="*/ 0 h 269"/>
                    <a:gd name="T2" fmla="*/ 154 w 154"/>
                    <a:gd name="T3" fmla="*/ 91 h 269"/>
                    <a:gd name="T4" fmla="*/ 154 w 154"/>
                    <a:gd name="T5" fmla="*/ 269 h 269"/>
                    <a:gd name="T6" fmla="*/ 0 w 154"/>
                    <a:gd name="T7" fmla="*/ 180 h 269"/>
                    <a:gd name="T8" fmla="*/ 0 w 154"/>
                    <a:gd name="T9" fmla="*/ 0 h 269"/>
                  </a:gdLst>
                  <a:ahLst/>
                  <a:cxnLst>
                    <a:cxn ang="0">
                      <a:pos x="T0" y="T1"/>
                    </a:cxn>
                    <a:cxn ang="0">
                      <a:pos x="T2" y="T3"/>
                    </a:cxn>
                    <a:cxn ang="0">
                      <a:pos x="T4" y="T5"/>
                    </a:cxn>
                    <a:cxn ang="0">
                      <a:pos x="T6" y="T7"/>
                    </a:cxn>
                    <a:cxn ang="0">
                      <a:pos x="T8" y="T9"/>
                    </a:cxn>
                  </a:cxnLst>
                  <a:rect l="0" t="0" r="r" b="b"/>
                  <a:pathLst>
                    <a:path w="154" h="269">
                      <a:moveTo>
                        <a:pt x="0" y="0"/>
                      </a:moveTo>
                      <a:lnTo>
                        <a:pt x="154" y="91"/>
                      </a:lnTo>
                      <a:lnTo>
                        <a:pt x="154" y="269"/>
                      </a:lnTo>
                      <a:lnTo>
                        <a:pt x="0" y="180"/>
                      </a:lnTo>
                      <a:lnTo>
                        <a:pt x="0" y="0"/>
                      </a:lnTo>
                      <a:close/>
                    </a:path>
                  </a:pathLst>
                </a:custGeom>
                <a:solidFill>
                  <a:schemeClr val="tx1">
                    <a:lumMod val="50000"/>
                    <a:lumOff val="50000"/>
                  </a:schemeClr>
                </a:solidFill>
                <a:ln>
                  <a:noFill/>
                </a:ln>
              </p:spPr>
              <p:txBody>
                <a:bodyPr vert="horz" wrap="square" lIns="91434" tIns="45717" rIns="91434" bIns="4571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endParaRPr lang="en-US" sz="1200" b="1" dirty="0">
                    <a:solidFill>
                      <a:srgbClr val="000000"/>
                    </a:solidFill>
                  </a:endParaRPr>
                </a:p>
              </p:txBody>
            </p:sp>
          </p:grpSp>
        </p:grpSp>
        <p:grpSp>
          <p:nvGrpSpPr>
            <p:cNvPr id="32" name="Group 31"/>
            <p:cNvGrpSpPr/>
            <p:nvPr/>
          </p:nvGrpSpPr>
          <p:grpSpPr>
            <a:xfrm>
              <a:off x="770725" y="4337689"/>
              <a:ext cx="2236573" cy="571622"/>
              <a:chOff x="998215" y="4838358"/>
              <a:chExt cx="2236573" cy="571622"/>
            </a:xfrm>
          </p:grpSpPr>
          <p:sp>
            <p:nvSpPr>
              <p:cNvPr id="37" name="Rectangle 36"/>
              <p:cNvSpPr/>
              <p:nvPr/>
            </p:nvSpPr>
            <p:spPr>
              <a:xfrm>
                <a:off x="1196438" y="4838358"/>
                <a:ext cx="2038350" cy="571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solidFill>
                      <a:schemeClr val="tx1"/>
                    </a:solidFill>
                  </a:rPr>
                  <a:t>SQL Server, Access</a:t>
                </a:r>
                <a:endParaRPr lang="en-US" sz="1600" dirty="0">
                  <a:solidFill>
                    <a:schemeClr val="tx1"/>
                  </a:solidFill>
                </a:endParaRPr>
              </a:p>
            </p:txBody>
          </p:sp>
          <p:sp>
            <p:nvSpPr>
              <p:cNvPr id="38" name="Flowchart: Magnetic Disk 86"/>
              <p:cNvSpPr/>
              <p:nvPr/>
            </p:nvSpPr>
            <p:spPr bwMode="auto">
              <a:xfrm flipH="1">
                <a:off x="998215" y="4970988"/>
                <a:ext cx="254947" cy="306362"/>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0" tIns="146296" rIns="182870" bIns="14629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88" fontAlgn="base">
                  <a:lnSpc>
                    <a:spcPct val="90000"/>
                  </a:lnSpc>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757668" y="4829373"/>
              <a:ext cx="2368865" cy="571622"/>
              <a:chOff x="757668" y="4829373"/>
              <a:chExt cx="2368865" cy="571622"/>
            </a:xfrm>
          </p:grpSpPr>
          <p:sp>
            <p:nvSpPr>
              <p:cNvPr id="35" name="Freeform 30"/>
              <p:cNvSpPr>
                <a:spLocks noEditPoints="1"/>
              </p:cNvSpPr>
              <p:nvPr/>
            </p:nvSpPr>
            <p:spPr bwMode="auto">
              <a:xfrm>
                <a:off x="757668" y="4951552"/>
                <a:ext cx="275317" cy="351968"/>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solidFill>
                  <a:schemeClr val="tx1">
                    <a:lumMod val="50000"/>
                    <a:lumOff val="50000"/>
                  </a:schemeClr>
                </a:solidFill>
              </a:ln>
              <a:extLst/>
            </p:spPr>
            <p:txBody>
              <a:bodyPr vert="horz" wrap="square" lIns="87833" tIns="43915" rIns="87833" bIns="43915" numCol="1" anchor="t" anchorCtr="0" compatLnSpc="1">
                <a:prstTxWarp prst="textNoShape">
                  <a:avLst/>
                </a:prstTxWarp>
              </a:bodyPr>
              <a:lstStyle/>
              <a:p>
                <a:pPr defTabSz="878004">
                  <a:defRPr/>
                </a:pPr>
                <a:endParaRPr lang="en-US" kern="0">
                  <a:solidFill>
                    <a:srgbClr val="000000"/>
                  </a:solidFill>
                  <a:ea typeface="MS PGothic" charset="0"/>
                </a:endParaRPr>
              </a:p>
            </p:txBody>
          </p:sp>
          <p:sp>
            <p:nvSpPr>
              <p:cNvPr id="36" name="Rectangle 35"/>
              <p:cNvSpPr/>
              <p:nvPr/>
            </p:nvSpPr>
            <p:spPr>
              <a:xfrm>
                <a:off x="1088183" y="4829373"/>
                <a:ext cx="2038350" cy="571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dirty="0" smtClean="0">
                    <a:solidFill>
                      <a:schemeClr val="tx1"/>
                    </a:solidFill>
                  </a:rPr>
                  <a:t>Files </a:t>
                </a:r>
              </a:p>
              <a:p>
                <a:r>
                  <a:rPr lang="es-ES" sz="1400" dirty="0" smtClean="0">
                    <a:solidFill>
                      <a:schemeClr val="tx1"/>
                    </a:solidFill>
                  </a:rPr>
                  <a:t>(CSV, Excel, </a:t>
                </a:r>
                <a:r>
                  <a:rPr lang="es-ES" sz="1400" dirty="0" err="1" smtClean="0">
                    <a:solidFill>
                      <a:schemeClr val="tx1"/>
                    </a:solidFill>
                  </a:rPr>
                  <a:t>Json</a:t>
                </a:r>
                <a:r>
                  <a:rPr lang="es-ES" sz="1400" dirty="0" smtClean="0">
                    <a:solidFill>
                      <a:schemeClr val="tx1"/>
                    </a:solidFill>
                  </a:rPr>
                  <a:t>, </a:t>
                </a:r>
                <a:r>
                  <a:rPr lang="es-ES" sz="1400" dirty="0" err="1" smtClean="0">
                    <a:solidFill>
                      <a:schemeClr val="tx1"/>
                    </a:solidFill>
                  </a:rPr>
                  <a:t>txt</a:t>
                </a:r>
                <a:r>
                  <a:rPr lang="es-ES" sz="1400" dirty="0" smtClean="0">
                    <a:solidFill>
                      <a:schemeClr val="tx1"/>
                    </a:solidFill>
                  </a:rPr>
                  <a:t>)</a:t>
                </a:r>
                <a:endParaRPr lang="en-US" sz="1400" dirty="0">
                  <a:solidFill>
                    <a:schemeClr val="tx1"/>
                  </a:solidFill>
                </a:endParaRPr>
              </a:p>
            </p:txBody>
          </p:sp>
        </p:grpSp>
        <p:sp>
          <p:nvSpPr>
            <p:cNvPr id="34" name="Rectangle 33"/>
            <p:cNvSpPr/>
            <p:nvPr/>
          </p:nvSpPr>
          <p:spPr>
            <a:xfrm>
              <a:off x="2685275" y="5942130"/>
              <a:ext cx="3637511" cy="571622"/>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2400" b="1" dirty="0" smtClean="0">
                  <a:solidFill>
                    <a:schemeClr val="bg1"/>
                  </a:solidFill>
                </a:rPr>
                <a:t>+ 60 Orígenes de datos</a:t>
              </a:r>
              <a:endParaRPr lang="en-US" sz="2000" b="1" dirty="0">
                <a:solidFill>
                  <a:schemeClr val="bg1"/>
                </a:solidFill>
              </a:endParaRPr>
            </a:p>
          </p:txBody>
        </p:sp>
      </p:grpSp>
      <p:grpSp>
        <p:nvGrpSpPr>
          <p:cNvPr id="44" name="Group 43"/>
          <p:cNvGrpSpPr/>
          <p:nvPr/>
        </p:nvGrpSpPr>
        <p:grpSpPr>
          <a:xfrm>
            <a:off x="5247839" y="2104328"/>
            <a:ext cx="3468037" cy="332116"/>
            <a:chOff x="663575" y="2377290"/>
            <a:chExt cx="2038350" cy="332116"/>
          </a:xfrm>
        </p:grpSpPr>
        <p:sp>
          <p:nvSpPr>
            <p:cNvPr id="45" name="Rectangle 44"/>
            <p:cNvSpPr/>
            <p:nvPr/>
          </p:nvSpPr>
          <p:spPr>
            <a:xfrm>
              <a:off x="663575" y="2377290"/>
              <a:ext cx="2038350" cy="3321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sz="1600" dirty="0" smtClean="0">
                  <a:solidFill>
                    <a:schemeClr val="tx1"/>
                  </a:solidFill>
                </a:rPr>
                <a:t>Power BI </a:t>
              </a:r>
              <a:r>
                <a:rPr lang="es-ES" sz="1600" dirty="0" err="1" smtClean="0">
                  <a:solidFill>
                    <a:schemeClr val="tx1"/>
                  </a:solidFill>
                </a:rPr>
                <a:t>Service</a:t>
              </a:r>
              <a:r>
                <a:rPr lang="es-ES" sz="1600" dirty="0" smtClean="0">
                  <a:solidFill>
                    <a:schemeClr val="tx1"/>
                  </a:solidFill>
                </a:rPr>
                <a:t> (PowerBI.com)</a:t>
              </a:r>
              <a:endParaRPr lang="en-US" sz="1600" dirty="0">
                <a:solidFill>
                  <a:schemeClr val="tx1"/>
                </a:solidFill>
              </a:endParaRPr>
            </a:p>
          </p:txBody>
        </p:sp>
        <p:pic>
          <p:nvPicPr>
            <p:cNvPr id="46" name="Picture 45"/>
            <p:cNvPicPr>
              <a:picLocks noChangeAspect="1"/>
            </p:cNvPicPr>
            <p:nvPr/>
          </p:nvPicPr>
          <p:blipFill>
            <a:blip r:embed="rId4"/>
            <a:stretch>
              <a:fillRect/>
            </a:stretch>
          </p:blipFill>
          <p:spPr>
            <a:xfrm>
              <a:off x="673219" y="2397602"/>
              <a:ext cx="160005" cy="290291"/>
            </a:xfrm>
            <a:prstGeom prst="rect">
              <a:avLst/>
            </a:prstGeom>
          </p:spPr>
        </p:pic>
      </p:grpSp>
      <p:pic>
        <p:nvPicPr>
          <p:cNvPr id="47" name="Picture 2" descr="https://dpspowerbi.blob.core.windows.net/powerbi-prod-media/powerbi.microsoft.com/en-us/documentation/articles/powerbi-mobile-ipad-iphone-apps/20160331061152/pbi_ipad_iphonedevice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4047" y="3728387"/>
            <a:ext cx="1902878" cy="1228716"/>
          </a:xfrm>
          <a:prstGeom prst="rect">
            <a:avLst/>
          </a:prstGeom>
          <a:noFill/>
          <a:extLst>
            <a:ext uri="{909E8E84-426E-40DD-AFC4-6F175D3DCCD1}">
              <a14:hiddenFill xmlns:a14="http://schemas.microsoft.com/office/drawing/2010/main">
                <a:solidFill>
                  <a:srgbClr val="FFFFFF"/>
                </a:solidFill>
              </a14:hiddenFill>
            </a:ext>
          </a:extLst>
        </p:spPr>
      </p:pic>
      <p:sp>
        <p:nvSpPr>
          <p:cNvPr id="48" name="Freeform 5"/>
          <p:cNvSpPr>
            <a:spLocks noEditPoints="1"/>
          </p:cNvSpPr>
          <p:nvPr/>
        </p:nvSpPr>
        <p:spPr bwMode="auto">
          <a:xfrm>
            <a:off x="1227611" y="2865251"/>
            <a:ext cx="387544" cy="387692"/>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a:solidFill>
                <a:srgbClr val="FFFFFF"/>
              </a:solidFill>
              <a:latin typeface="Segoe UI Light"/>
              <a:ea typeface="Segoe UI" pitchFamily="34" charset="0"/>
              <a:cs typeface="Segoe UI" pitchFamily="34" charset="0"/>
            </a:endParaRPr>
          </a:p>
        </p:txBody>
      </p:sp>
      <p:sp>
        <p:nvSpPr>
          <p:cNvPr id="49" name="Freeform 5"/>
          <p:cNvSpPr>
            <a:spLocks noEditPoints="1"/>
          </p:cNvSpPr>
          <p:nvPr/>
        </p:nvSpPr>
        <p:spPr bwMode="auto">
          <a:xfrm>
            <a:off x="4161912" y="2877810"/>
            <a:ext cx="387544" cy="387692"/>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a:solidFill>
                <a:srgbClr val="FFFFFF"/>
              </a:solidFill>
              <a:latin typeface="Segoe UI Light"/>
              <a:ea typeface="Segoe UI" pitchFamily="34" charset="0"/>
              <a:cs typeface="Segoe UI" pitchFamily="34" charset="0"/>
            </a:endParaRPr>
          </a:p>
        </p:txBody>
      </p:sp>
      <p:grpSp>
        <p:nvGrpSpPr>
          <p:cNvPr id="50" name="Group 49"/>
          <p:cNvGrpSpPr/>
          <p:nvPr/>
        </p:nvGrpSpPr>
        <p:grpSpPr>
          <a:xfrm>
            <a:off x="3207509" y="3337143"/>
            <a:ext cx="2539977" cy="3045326"/>
            <a:chOff x="2612713" y="3293064"/>
            <a:chExt cx="2539977" cy="3045326"/>
          </a:xfrm>
        </p:grpSpPr>
        <p:sp>
          <p:nvSpPr>
            <p:cNvPr id="51" name="Rectangle 50"/>
            <p:cNvSpPr/>
            <p:nvPr/>
          </p:nvSpPr>
          <p:spPr>
            <a:xfrm>
              <a:off x="2612713" y="3293064"/>
              <a:ext cx="2294257" cy="304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smtClean="0">
                  <a:solidFill>
                    <a:schemeClr val="tx1"/>
                  </a:solidFill>
                </a:rPr>
                <a:t>Orígenes de datos</a:t>
              </a:r>
            </a:p>
            <a:p>
              <a:pPr algn="ctr"/>
              <a:r>
                <a:rPr lang="es-ES" dirty="0" smtClean="0">
                  <a:solidFill>
                    <a:schemeClr val="tx1"/>
                  </a:solidFill>
                </a:rPr>
                <a:t>Cloud</a:t>
              </a:r>
              <a:endParaRPr lang="en-US" dirty="0">
                <a:solidFill>
                  <a:schemeClr val="tx1"/>
                </a:solidFill>
              </a:endParaRPr>
            </a:p>
          </p:txBody>
        </p:sp>
        <p:pic>
          <p:nvPicPr>
            <p:cNvPr id="52" name="Picture 51"/>
            <p:cNvPicPr>
              <a:picLocks noChangeAspect="1"/>
            </p:cNvPicPr>
            <p:nvPr/>
          </p:nvPicPr>
          <p:blipFill>
            <a:blip r:embed="rId6" cstate="screen">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658214" y="4200554"/>
              <a:ext cx="521920" cy="373119"/>
            </a:xfrm>
            <a:prstGeom prst="rect">
              <a:avLst/>
            </a:prstGeom>
            <a:ln>
              <a:noFill/>
            </a:ln>
          </p:spPr>
        </p:pic>
        <p:sp>
          <p:nvSpPr>
            <p:cNvPr id="53" name="Rectangle 52"/>
            <p:cNvSpPr/>
            <p:nvPr/>
          </p:nvSpPr>
          <p:spPr>
            <a:xfrm>
              <a:off x="3075074" y="4103258"/>
              <a:ext cx="2038350" cy="571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dirty="0" smtClean="0">
                  <a:solidFill>
                    <a:schemeClr val="tx1"/>
                  </a:solidFill>
                </a:rPr>
                <a:t>Azure Data Services</a:t>
              </a:r>
            </a:p>
            <a:p>
              <a:r>
                <a:rPr lang="es-ES" sz="1600" dirty="0" smtClean="0">
                  <a:solidFill>
                    <a:schemeClr val="tx1"/>
                  </a:solidFill>
                </a:rPr>
                <a:t>(</a:t>
              </a:r>
              <a:r>
                <a:rPr lang="es-ES" sz="1600" dirty="0" err="1" smtClean="0">
                  <a:solidFill>
                    <a:schemeClr val="tx1"/>
                  </a:solidFill>
                </a:rPr>
                <a:t>HDInsight,Spark</a:t>
              </a:r>
              <a:r>
                <a:rPr lang="es-ES" sz="1600" dirty="0" smtClean="0">
                  <a:solidFill>
                    <a:schemeClr val="tx1"/>
                  </a:solidFill>
                </a:rPr>
                <a:t>,…)</a:t>
              </a:r>
              <a:endParaRPr lang="en-US" sz="1600" dirty="0">
                <a:solidFill>
                  <a:schemeClr val="tx1"/>
                </a:solidFill>
              </a:endParaRPr>
            </a:p>
          </p:txBody>
        </p:sp>
        <p:sp>
          <p:nvSpPr>
            <p:cNvPr id="54" name="Rectangle 53"/>
            <p:cNvSpPr/>
            <p:nvPr/>
          </p:nvSpPr>
          <p:spPr>
            <a:xfrm>
              <a:off x="3092396" y="4705526"/>
              <a:ext cx="2038350" cy="3467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dirty="0" smtClean="0">
                  <a:solidFill>
                    <a:schemeClr val="tx1"/>
                  </a:solidFill>
                </a:rPr>
                <a:t>SQL Azure &amp; DW</a:t>
              </a:r>
              <a:endParaRPr lang="en-US" sz="1600" dirty="0">
                <a:solidFill>
                  <a:schemeClr val="tx1"/>
                </a:solidFill>
              </a:endParaRPr>
            </a:p>
          </p:txBody>
        </p:sp>
        <p:sp>
          <p:nvSpPr>
            <p:cNvPr id="55" name="Flowchart: Magnetic Disk 86"/>
            <p:cNvSpPr/>
            <p:nvPr/>
          </p:nvSpPr>
          <p:spPr bwMode="auto">
            <a:xfrm flipH="1">
              <a:off x="2781751" y="4706197"/>
              <a:ext cx="254947" cy="306362"/>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0" tIns="146296" rIns="182870" bIns="14629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88" fontAlgn="base">
                <a:lnSpc>
                  <a:spcPct val="90000"/>
                </a:lnSpc>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56" name="Flowchart: Magnetic Disk 86"/>
            <p:cNvSpPr/>
            <p:nvPr/>
          </p:nvSpPr>
          <p:spPr bwMode="auto">
            <a:xfrm flipH="1">
              <a:off x="2781751" y="5145711"/>
              <a:ext cx="254947" cy="306362"/>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0" tIns="146296" rIns="182870" bIns="14629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88" fontAlgn="base">
                <a:lnSpc>
                  <a:spcPct val="90000"/>
                </a:lnSpc>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a:xfrm>
              <a:off x="3114340" y="5034627"/>
              <a:ext cx="2038350" cy="571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dirty="0" smtClean="0">
                  <a:solidFill>
                    <a:schemeClr val="tx1"/>
                  </a:solidFill>
                </a:rPr>
                <a:t>Dynamics, </a:t>
              </a:r>
              <a:r>
                <a:rPr lang="es-ES" sz="1600" dirty="0" err="1" smtClean="0">
                  <a:solidFill>
                    <a:schemeClr val="tx1"/>
                  </a:solidFill>
                </a:rPr>
                <a:t>SaaS</a:t>
              </a:r>
              <a:r>
                <a:rPr lang="es-ES" sz="1600" dirty="0" smtClean="0">
                  <a:solidFill>
                    <a:schemeClr val="tx1"/>
                  </a:solidFill>
                </a:rPr>
                <a:t> App</a:t>
              </a:r>
              <a:endParaRPr lang="en-US" sz="1600" dirty="0">
                <a:solidFill>
                  <a:schemeClr val="tx1"/>
                </a:solidFill>
              </a:endParaRPr>
            </a:p>
          </p:txBody>
        </p:sp>
      </p:grpSp>
      <p:sp>
        <p:nvSpPr>
          <p:cNvPr id="58" name="Rectangle 57"/>
          <p:cNvSpPr/>
          <p:nvPr/>
        </p:nvSpPr>
        <p:spPr>
          <a:xfrm>
            <a:off x="6550366" y="4197853"/>
            <a:ext cx="1702543" cy="5715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dirty="0" smtClean="0">
                <a:solidFill>
                  <a:schemeClr val="tx1"/>
                </a:solidFill>
              </a:rPr>
              <a:t>Data </a:t>
            </a:r>
            <a:r>
              <a:rPr lang="es-ES" sz="1600" dirty="0" err="1" smtClean="0">
                <a:solidFill>
                  <a:schemeClr val="tx1"/>
                </a:solidFill>
              </a:rPr>
              <a:t>streams</a:t>
            </a:r>
            <a:endParaRPr lang="es-ES" sz="1600" dirty="0" smtClean="0">
              <a:solidFill>
                <a:schemeClr val="tx1"/>
              </a:solidFill>
            </a:endParaRPr>
          </a:p>
          <a:p>
            <a:r>
              <a:rPr lang="es-ES" sz="1600" dirty="0" err="1" smtClean="0">
                <a:solidFill>
                  <a:schemeClr val="tx1"/>
                </a:solidFill>
              </a:rPr>
              <a:t>IoT</a:t>
            </a:r>
            <a:r>
              <a:rPr lang="es-ES" sz="1600" dirty="0" smtClean="0">
                <a:solidFill>
                  <a:schemeClr val="tx1"/>
                </a:solidFill>
              </a:rPr>
              <a:t> </a:t>
            </a:r>
          </a:p>
          <a:p>
            <a:r>
              <a:rPr lang="es-ES" sz="1600" dirty="0" err="1" smtClean="0">
                <a:solidFill>
                  <a:schemeClr val="tx1"/>
                </a:solidFill>
              </a:rPr>
              <a:t>PowerBI</a:t>
            </a:r>
            <a:r>
              <a:rPr lang="es-ES" sz="1600" dirty="0" smtClean="0">
                <a:solidFill>
                  <a:schemeClr val="tx1"/>
                </a:solidFill>
              </a:rPr>
              <a:t> API REST</a:t>
            </a:r>
            <a:endParaRPr lang="en-US" sz="1600" dirty="0">
              <a:solidFill>
                <a:schemeClr val="tx1"/>
              </a:solidFill>
            </a:endParaRPr>
          </a:p>
        </p:txBody>
      </p:sp>
      <p:sp>
        <p:nvSpPr>
          <p:cNvPr id="59" name="Freeform 5"/>
          <p:cNvSpPr>
            <a:spLocks noEditPoints="1"/>
          </p:cNvSpPr>
          <p:nvPr/>
        </p:nvSpPr>
        <p:spPr bwMode="auto">
          <a:xfrm>
            <a:off x="6981857" y="2884970"/>
            <a:ext cx="387544" cy="387692"/>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a:solidFill>
                <a:srgbClr val="FFFFFF"/>
              </a:solidFill>
              <a:latin typeface="Segoe UI Light"/>
              <a:ea typeface="Segoe UI" pitchFamily="34" charset="0"/>
              <a:cs typeface="Segoe UI" pitchFamily="34" charset="0"/>
            </a:endParaRPr>
          </a:p>
        </p:txBody>
      </p:sp>
      <p:sp>
        <p:nvSpPr>
          <p:cNvPr id="60" name="TextBox 59"/>
          <p:cNvSpPr txBox="1"/>
          <p:nvPr/>
        </p:nvSpPr>
        <p:spPr>
          <a:xfrm>
            <a:off x="2070113" y="2873848"/>
            <a:ext cx="1423275" cy="369332"/>
          </a:xfrm>
          <a:prstGeom prst="rect">
            <a:avLst/>
          </a:prstGeom>
          <a:noFill/>
        </p:spPr>
        <p:txBody>
          <a:bodyPr wrap="none" rtlCol="0">
            <a:spAutoFit/>
          </a:bodyPr>
          <a:lstStyle/>
          <a:p>
            <a:r>
              <a:rPr lang="es-ES" b="1" dirty="0" smtClean="0">
                <a:solidFill>
                  <a:srgbClr val="00B0F0"/>
                </a:solidFill>
              </a:rPr>
              <a:t>Live / </a:t>
            </a:r>
            <a:r>
              <a:rPr lang="es-ES" b="1" dirty="0" err="1" smtClean="0">
                <a:solidFill>
                  <a:srgbClr val="00B0F0"/>
                </a:solidFill>
              </a:rPr>
              <a:t>Import</a:t>
            </a:r>
            <a:endParaRPr lang="en-US" b="1" dirty="0">
              <a:solidFill>
                <a:srgbClr val="00B0F0"/>
              </a:solidFill>
            </a:endParaRPr>
          </a:p>
        </p:txBody>
      </p:sp>
      <p:cxnSp>
        <p:nvCxnSpPr>
          <p:cNvPr id="61" name="Straight Arrow Connector 60"/>
          <p:cNvCxnSpPr/>
          <p:nvPr/>
        </p:nvCxnSpPr>
        <p:spPr>
          <a:xfrm>
            <a:off x="4048484" y="2263211"/>
            <a:ext cx="541821" cy="0"/>
          </a:xfrm>
          <a:prstGeom prst="straightConnector1">
            <a:avLst/>
          </a:prstGeom>
          <a:ln w="57150">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953016" y="2139732"/>
            <a:ext cx="541821" cy="0"/>
          </a:xfrm>
          <a:prstGeom prst="straightConnector1">
            <a:avLst/>
          </a:prstGeom>
          <a:ln w="57150">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8920999" y="2638862"/>
            <a:ext cx="573333" cy="1148301"/>
          </a:xfrm>
          <a:prstGeom prst="straightConnector1">
            <a:avLst/>
          </a:prstGeom>
          <a:ln w="57150">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387934" y="3292984"/>
            <a:ext cx="7862922" cy="4118"/>
          </a:xfrm>
          <a:prstGeom prst="line">
            <a:avLst/>
          </a:prstGeom>
          <a:ln w="15875">
            <a:solidFill>
              <a:srgbClr val="00B0F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5050868" y="2873848"/>
            <a:ext cx="1423275" cy="369332"/>
          </a:xfrm>
          <a:prstGeom prst="rect">
            <a:avLst/>
          </a:prstGeom>
          <a:noFill/>
        </p:spPr>
        <p:txBody>
          <a:bodyPr wrap="none" rtlCol="0">
            <a:spAutoFit/>
          </a:bodyPr>
          <a:lstStyle/>
          <a:p>
            <a:r>
              <a:rPr lang="es-ES" b="1" dirty="0" smtClean="0">
                <a:solidFill>
                  <a:srgbClr val="00B0F0"/>
                </a:solidFill>
              </a:rPr>
              <a:t>Live / </a:t>
            </a:r>
            <a:r>
              <a:rPr lang="es-ES" b="1" dirty="0" err="1" smtClean="0">
                <a:solidFill>
                  <a:srgbClr val="00B0F0"/>
                </a:solidFill>
              </a:rPr>
              <a:t>Import</a:t>
            </a:r>
            <a:endParaRPr lang="en-US" b="1" dirty="0">
              <a:solidFill>
                <a:srgbClr val="00B0F0"/>
              </a:solidFill>
            </a:endParaRPr>
          </a:p>
        </p:txBody>
      </p:sp>
      <p:grpSp>
        <p:nvGrpSpPr>
          <p:cNvPr id="65" name="Group 64"/>
          <p:cNvGrpSpPr/>
          <p:nvPr/>
        </p:nvGrpSpPr>
        <p:grpSpPr>
          <a:xfrm>
            <a:off x="3364563" y="5623848"/>
            <a:ext cx="2403527" cy="373276"/>
            <a:chOff x="3364563" y="5623848"/>
            <a:chExt cx="2403527" cy="373276"/>
          </a:xfrm>
        </p:grpSpPr>
        <p:sp>
          <p:nvSpPr>
            <p:cNvPr id="68" name="Freeform 30"/>
            <p:cNvSpPr>
              <a:spLocks noEditPoints="1"/>
            </p:cNvSpPr>
            <p:nvPr/>
          </p:nvSpPr>
          <p:spPr bwMode="auto">
            <a:xfrm>
              <a:off x="3364563" y="5623848"/>
              <a:ext cx="275317" cy="351968"/>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solidFill>
                <a:schemeClr val="tx1">
                  <a:lumMod val="50000"/>
                  <a:lumOff val="50000"/>
                </a:schemeClr>
              </a:solidFill>
            </a:ln>
            <a:extLst/>
          </p:spPr>
          <p:txBody>
            <a:bodyPr vert="horz" wrap="square" lIns="87833" tIns="43915" rIns="87833" bIns="43915" numCol="1" anchor="t" anchorCtr="0" compatLnSpc="1">
              <a:prstTxWarp prst="textNoShape">
                <a:avLst/>
              </a:prstTxWarp>
            </a:bodyPr>
            <a:lstStyle/>
            <a:p>
              <a:pPr defTabSz="878004">
                <a:defRPr/>
              </a:pPr>
              <a:endParaRPr lang="en-US" kern="0">
                <a:solidFill>
                  <a:srgbClr val="000000"/>
                </a:solidFill>
                <a:ea typeface="MS PGothic" charset="0"/>
              </a:endParaRPr>
            </a:p>
          </p:txBody>
        </p:sp>
        <p:sp>
          <p:nvSpPr>
            <p:cNvPr id="69" name="Rectangle 68"/>
            <p:cNvSpPr/>
            <p:nvPr/>
          </p:nvSpPr>
          <p:spPr>
            <a:xfrm>
              <a:off x="3729740" y="5650328"/>
              <a:ext cx="2038350" cy="3467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dirty="0" smtClean="0">
                  <a:solidFill>
                    <a:schemeClr val="tx1"/>
                  </a:solidFill>
                </a:rPr>
                <a:t>Web</a:t>
              </a:r>
              <a:endParaRPr lang="en-US" sz="1600" dirty="0">
                <a:solidFill>
                  <a:schemeClr val="tx1"/>
                </a:solidFill>
              </a:endParaRPr>
            </a:p>
          </p:txBody>
        </p:sp>
      </p:grpSp>
      <p:sp>
        <p:nvSpPr>
          <p:cNvPr id="71" name="Rectangle 70"/>
          <p:cNvSpPr/>
          <p:nvPr/>
        </p:nvSpPr>
        <p:spPr bwMode="auto">
          <a:xfrm>
            <a:off x="3042853" y="5551468"/>
            <a:ext cx="1699804" cy="584807"/>
          </a:xfrm>
          <a:prstGeom prst="rect">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2" name="Right Arrow 71"/>
          <p:cNvSpPr/>
          <p:nvPr/>
        </p:nvSpPr>
        <p:spPr bwMode="auto">
          <a:xfrm rot="10800000">
            <a:off x="4744723" y="5649546"/>
            <a:ext cx="921699" cy="34836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05955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500"/>
                                        <p:tgtEl>
                                          <p:spTgt spid="6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fill="hold"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500"/>
                                        <p:tgtEl>
                                          <p:spTgt spid="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fade">
                                      <p:cBhvr>
                                        <p:cTn id="64" dur="500"/>
                                        <p:tgtEl>
                                          <p:spTgt spid="58"/>
                                        </p:tgtEl>
                                      </p:cBhvr>
                                    </p:animEffect>
                                  </p:childTnLst>
                                </p:cTn>
                              </p:par>
                              <p:par>
                                <p:cTn id="65" presetID="10"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500"/>
                                        <p:tgtEl>
                                          <p:spTgt spid="62"/>
                                        </p:tgtEl>
                                      </p:cBhvr>
                                    </p:animEffect>
                                  </p:childTnLst>
                                </p:cTn>
                              </p:par>
                              <p:par>
                                <p:cTn id="73" presetID="10" presetClass="entr" presetSubtype="0" fill="hold" nodeType="with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500"/>
                                        <p:tgtEl>
                                          <p:spTgt spid="6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
                                        </p:tgtEl>
                                        <p:attrNameLst>
                                          <p:attrName>style.visibility</p:attrName>
                                        </p:attrNameLst>
                                      </p:cBhvr>
                                      <p:to>
                                        <p:strVal val="visible"/>
                                      </p:to>
                                    </p:set>
                                    <p:animEffect transition="in" filter="fade">
                                      <p:cBhvr>
                                        <p:cTn id="78" dur="500"/>
                                        <p:tgtEl>
                                          <p:spTgt spid="5"/>
                                        </p:tgtEl>
                                      </p:cBhvr>
                                    </p:animEffect>
                                  </p:childTnLst>
                                </p:cTn>
                              </p:par>
                              <p:par>
                                <p:cTn id="79" presetID="10" presetClass="entr" presetSubtype="0" fill="hold" nodeType="with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fade">
                                      <p:cBhvr>
                                        <p:cTn id="81" dur="500"/>
                                        <p:tgtEl>
                                          <p:spTgt spid="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
                                        </p:tgtEl>
                                        <p:attrNameLst>
                                          <p:attrName>style.visibility</p:attrName>
                                        </p:attrNameLst>
                                      </p:cBhvr>
                                      <p:to>
                                        <p:strVal val="visible"/>
                                      </p:to>
                                    </p:set>
                                    <p:animEffect transition="in" filter="fade">
                                      <p:cBhvr>
                                        <p:cTn id="84" dur="500"/>
                                        <p:tgtEl>
                                          <p:spTgt spid="6"/>
                                        </p:tgtEl>
                                      </p:cBhvr>
                                    </p:animEffect>
                                  </p:childTnLst>
                                </p:cTn>
                              </p:par>
                              <p:par>
                                <p:cTn id="85" presetID="10"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animEffect transition="in" filter="fade">
                                      <p:cBhvr>
                                        <p:cTn id="87" dur="500"/>
                                        <p:tgtEl>
                                          <p:spTgt spid="4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fade">
                                      <p:cBhvr>
                                        <p:cTn id="92" dur="500"/>
                                        <p:tgtEl>
                                          <p:spTgt spid="6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71"/>
                                        </p:tgtEl>
                                        <p:attrNameLst>
                                          <p:attrName>style.visibility</p:attrName>
                                        </p:attrNameLst>
                                      </p:cBhvr>
                                      <p:to>
                                        <p:strVal val="visible"/>
                                      </p:to>
                                    </p:set>
                                    <p:animEffect transition="in" filter="fade">
                                      <p:cBhvr>
                                        <p:cTn id="97" dur="500"/>
                                        <p:tgtEl>
                                          <p:spTgt spid="7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2"/>
                                        </p:tgtEl>
                                        <p:attrNameLst>
                                          <p:attrName>style.visibility</p:attrName>
                                        </p:attrNameLst>
                                      </p:cBhvr>
                                      <p:to>
                                        <p:strVal val="visible"/>
                                      </p:to>
                                    </p:set>
                                    <p:animEffect transition="in" filter="fade">
                                      <p:cBhvr>
                                        <p:cTn id="100"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48" grpId="0" animBg="1"/>
      <p:bldP spid="49" grpId="0" animBg="1"/>
      <p:bldP spid="58" grpId="0"/>
      <p:bldP spid="59" grpId="0" animBg="1"/>
      <p:bldP spid="60" grpId="0"/>
      <p:bldP spid="67" grpId="0"/>
      <p:bldP spid="71" grpId="0" animBg="1"/>
      <p:bldP spid="7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594556"/>
          </a:xfrm>
        </p:spPr>
        <p:txBody>
          <a:bodyPr/>
          <a:lstStyle/>
          <a:p>
            <a:r>
              <a:rPr lang="en-US" dirty="0" smtClean="0"/>
              <a:t>DEMO</a:t>
            </a:r>
            <a:br>
              <a:rPr lang="en-US" dirty="0" smtClean="0"/>
            </a:br>
            <a:r>
              <a:rPr lang="en-US" sz="5400" dirty="0" err="1" smtClean="0">
                <a:solidFill>
                  <a:schemeClr val="tx2"/>
                </a:solidFill>
              </a:rPr>
              <a:t>Sacando</a:t>
            </a:r>
            <a:r>
              <a:rPr lang="en-US" sz="5400" dirty="0" smtClean="0">
                <a:solidFill>
                  <a:schemeClr val="tx2"/>
                </a:solidFill>
              </a:rPr>
              <a:t> </a:t>
            </a:r>
            <a:r>
              <a:rPr lang="en-US" sz="5400" dirty="0" err="1" smtClean="0">
                <a:solidFill>
                  <a:schemeClr val="tx2"/>
                </a:solidFill>
              </a:rPr>
              <a:t>todo</a:t>
            </a:r>
            <a:r>
              <a:rPr lang="en-US" sz="5400" dirty="0" smtClean="0">
                <a:solidFill>
                  <a:schemeClr val="tx2"/>
                </a:solidFill>
              </a:rPr>
              <a:t> el jugo a las APIs </a:t>
            </a:r>
            <a:endParaRPr lang="en-US" sz="5400" dirty="0">
              <a:solidFill>
                <a:schemeClr val="tx2"/>
              </a:solidFill>
            </a:endParaRPr>
          </a:p>
        </p:txBody>
      </p:sp>
    </p:spTree>
    <p:extLst>
      <p:ext uri="{BB962C8B-B14F-4D97-AF65-F5344CB8AC3E}">
        <p14:creationId xmlns:p14="http://schemas.microsoft.com/office/powerpoint/2010/main" val="279863645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657479" y="144015"/>
            <a:ext cx="9141967" cy="690419"/>
          </a:xfrm>
        </p:spPr>
        <p:txBody>
          <a:bodyPr>
            <a:normAutofit/>
          </a:bodyPr>
          <a:lstStyle/>
          <a:p>
            <a:endParaRPr lang="es-ES" sz="2856" dirty="0">
              <a:latin typeface="Gotham-Medium"/>
              <a:cs typeface="Gotham-Medium"/>
            </a:endParaRPr>
          </a:p>
        </p:txBody>
      </p:sp>
      <p:sp>
        <p:nvSpPr>
          <p:cNvPr id="3" name="Subtítulo 2"/>
          <p:cNvSpPr>
            <a:spLocks noGrp="1"/>
          </p:cNvSpPr>
          <p:nvPr>
            <p:ph type="subTitle" idx="1"/>
          </p:nvPr>
        </p:nvSpPr>
        <p:spPr>
          <a:xfrm>
            <a:off x="2307847" y="1149391"/>
            <a:ext cx="7861682" cy="447640"/>
          </a:xfrm>
        </p:spPr>
        <p:txBody>
          <a:bodyPr/>
          <a:lstStyle/>
          <a:p>
            <a:pPr marL="466298" indent="-466298" algn="l">
              <a:buFont typeface="Arial" panose="020B0604020202020204" pitchFamily="34" charset="0"/>
              <a:buChar char="•"/>
            </a:pPr>
            <a:endParaRPr lang="es-ES" dirty="0">
              <a:solidFill>
                <a:schemeClr val="tx1"/>
              </a:solidFill>
              <a:latin typeface="Gotham-Book"/>
              <a:cs typeface="Gotham-Book"/>
            </a:endParaRPr>
          </a:p>
        </p:txBody>
      </p:sp>
      <p:sp>
        <p:nvSpPr>
          <p:cNvPr id="6" name="CuadroTexto 5"/>
          <p:cNvSpPr txBox="1"/>
          <p:nvPr/>
        </p:nvSpPr>
        <p:spPr>
          <a:xfrm>
            <a:off x="-466604" y="4079050"/>
            <a:ext cx="188409" cy="382308"/>
          </a:xfrm>
          <a:prstGeom prst="rect">
            <a:avLst/>
          </a:prstGeom>
          <a:noFill/>
        </p:spPr>
        <p:txBody>
          <a:bodyPr wrap="none" rtlCol="0">
            <a:spAutoFit/>
          </a:bodyPr>
          <a:lstStyle/>
          <a:p>
            <a:endParaRPr lang="es-ES" sz="1836"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pp 4"/>
              <p:cNvGraphicFramePr>
                <a:graphicFrameLocks noGrp="1"/>
              </p:cNvGraphicFramePr>
              <p:nvPr>
                <p:extLst>
                  <p:ext uri="{D42A27DB-BD31-4B8C-83A1-F6EECF244321}">
                    <p14:modId xmlns:p14="http://schemas.microsoft.com/office/powerpoint/2010/main" val="1742274237"/>
                  </p:ext>
                </p:extLst>
              </p:nvPr>
            </p:nvGraphicFramePr>
            <p:xfrm>
              <a:off x="0" y="448211"/>
              <a:ext cx="12352020" cy="6546313"/>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5" name="App 4"/>
              <p:cNvPicPr>
                <a:picLocks noGrp="1" noRot="1" noChangeAspect="1" noMove="1" noResize="1" noEditPoints="1" noAdjustHandles="1" noChangeArrowheads="1" noChangeShapeType="1"/>
              </p:cNvPicPr>
              <p:nvPr/>
            </p:nvPicPr>
            <p:blipFill>
              <a:blip r:embed="rId3"/>
              <a:stretch>
                <a:fillRect/>
              </a:stretch>
            </p:blipFill>
            <p:spPr>
              <a:xfrm>
                <a:off x="0" y="448211"/>
                <a:ext cx="12352020" cy="6546313"/>
              </a:xfrm>
              <a:prstGeom prst="rect">
                <a:avLst/>
              </a:prstGeom>
            </p:spPr>
          </p:pic>
        </mc:Fallback>
      </mc:AlternateContent>
      <p:sp>
        <p:nvSpPr>
          <p:cNvPr id="7" name="Rectangle 6"/>
          <p:cNvSpPr/>
          <p:nvPr/>
        </p:nvSpPr>
        <p:spPr>
          <a:xfrm>
            <a:off x="7233558" y="33859"/>
            <a:ext cx="3947665" cy="414353"/>
          </a:xfrm>
          <a:prstGeom prst="rect">
            <a:avLst/>
          </a:prstGeom>
        </p:spPr>
        <p:txBody>
          <a:bodyPr wrap="none">
            <a:spAutoFit/>
          </a:bodyPr>
          <a:lstStyle/>
          <a:p>
            <a:r>
              <a:rPr lang="en-US" sz="2040" b="1" dirty="0"/>
              <a:t>https://youtu.be/Yl9VEY-zkYk</a:t>
            </a:r>
          </a:p>
        </p:txBody>
      </p:sp>
    </p:spTree>
    <p:extLst>
      <p:ext uri="{BB962C8B-B14F-4D97-AF65-F5344CB8AC3E}">
        <p14:creationId xmlns:p14="http://schemas.microsoft.com/office/powerpoint/2010/main" val="1342872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657479" y="144015"/>
            <a:ext cx="9141967" cy="690419"/>
          </a:xfrm>
        </p:spPr>
        <p:txBody>
          <a:bodyPr>
            <a:normAutofit fontScale="90000"/>
          </a:bodyPr>
          <a:lstStyle/>
          <a:p>
            <a:r>
              <a:rPr lang="es-ES" sz="4080" dirty="0" err="1">
                <a:latin typeface="+mn-lt"/>
                <a:cs typeface="Gotham-Medium"/>
              </a:rPr>
              <a:t>Think</a:t>
            </a:r>
            <a:r>
              <a:rPr lang="es-ES" sz="4080" dirty="0">
                <a:latin typeface="+mn-lt"/>
                <a:cs typeface="Gotham-Medium"/>
              </a:rPr>
              <a:t> </a:t>
            </a:r>
            <a:r>
              <a:rPr lang="es-ES" sz="4080" dirty="0" err="1">
                <a:latin typeface="+mn-lt"/>
                <a:cs typeface="Gotham-Medium"/>
              </a:rPr>
              <a:t>different</a:t>
            </a:r>
            <a:r>
              <a:rPr lang="es-ES" sz="4080" dirty="0">
                <a:latin typeface="+mn-lt"/>
                <a:cs typeface="Gotham-Medium"/>
              </a:rPr>
              <a:t>.</a:t>
            </a:r>
          </a:p>
        </p:txBody>
      </p:sp>
      <p:sp>
        <p:nvSpPr>
          <p:cNvPr id="3" name="Subtítulo 2"/>
          <p:cNvSpPr>
            <a:spLocks noGrp="1"/>
          </p:cNvSpPr>
          <p:nvPr>
            <p:ph type="subTitle" idx="1"/>
          </p:nvPr>
        </p:nvSpPr>
        <p:spPr>
          <a:xfrm>
            <a:off x="2307847" y="1149391"/>
            <a:ext cx="7861682" cy="447640"/>
          </a:xfrm>
        </p:spPr>
        <p:txBody>
          <a:bodyPr/>
          <a:lstStyle/>
          <a:p>
            <a:pPr marL="466298" indent="-466298" algn="l">
              <a:buFont typeface="Arial" panose="020B0604020202020204" pitchFamily="34" charset="0"/>
              <a:buChar char="•"/>
            </a:pPr>
            <a:endParaRPr lang="es-ES" dirty="0">
              <a:solidFill>
                <a:schemeClr val="tx1"/>
              </a:solidFill>
              <a:latin typeface="Gotham-Book"/>
              <a:cs typeface="Gotham-Book"/>
            </a:endParaRPr>
          </a:p>
        </p:txBody>
      </p:sp>
      <p:sp>
        <p:nvSpPr>
          <p:cNvPr id="6" name="CuadroTexto 5"/>
          <p:cNvSpPr txBox="1"/>
          <p:nvPr/>
        </p:nvSpPr>
        <p:spPr>
          <a:xfrm>
            <a:off x="-466604" y="4079050"/>
            <a:ext cx="188409" cy="382308"/>
          </a:xfrm>
          <a:prstGeom prst="rect">
            <a:avLst/>
          </a:prstGeom>
          <a:noFill/>
        </p:spPr>
        <p:txBody>
          <a:bodyPr wrap="none" rtlCol="0">
            <a:spAutoFit/>
          </a:bodyPr>
          <a:lstStyle/>
          <a:p>
            <a:endParaRPr lang="es-ES" sz="1836"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8602"/>
          <a:stretch/>
        </p:blipFill>
        <p:spPr>
          <a:xfrm>
            <a:off x="3557516" y="834434"/>
            <a:ext cx="5215989" cy="5870936"/>
          </a:xfrm>
          <a:prstGeom prst="rect">
            <a:avLst/>
          </a:prstGeom>
        </p:spPr>
      </p:pic>
    </p:spTree>
    <p:extLst>
      <p:ext uri="{BB962C8B-B14F-4D97-AF65-F5344CB8AC3E}">
        <p14:creationId xmlns:p14="http://schemas.microsoft.com/office/powerpoint/2010/main" val="134068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657479" y="144015"/>
            <a:ext cx="9141967" cy="690419"/>
          </a:xfrm>
        </p:spPr>
        <p:txBody>
          <a:bodyPr>
            <a:normAutofit fontScale="90000"/>
          </a:bodyPr>
          <a:lstStyle/>
          <a:p>
            <a:r>
              <a:rPr lang="es-ES" sz="4080" dirty="0" err="1">
                <a:latin typeface="+mn-lt"/>
                <a:cs typeface="Gotham-Medium"/>
              </a:rPr>
              <a:t>Think</a:t>
            </a:r>
            <a:r>
              <a:rPr lang="es-ES" sz="4080" dirty="0">
                <a:latin typeface="+mn-lt"/>
                <a:cs typeface="Gotham-Medium"/>
              </a:rPr>
              <a:t> </a:t>
            </a:r>
            <a:r>
              <a:rPr lang="es-ES" sz="4080" dirty="0" err="1">
                <a:latin typeface="+mn-lt"/>
                <a:cs typeface="Gotham-Medium"/>
              </a:rPr>
              <a:t>different</a:t>
            </a:r>
            <a:r>
              <a:rPr lang="es-ES" sz="4080" dirty="0">
                <a:latin typeface="+mn-lt"/>
                <a:cs typeface="Gotham-Medium"/>
              </a:rPr>
              <a:t>.</a:t>
            </a:r>
          </a:p>
        </p:txBody>
      </p:sp>
      <p:sp>
        <p:nvSpPr>
          <p:cNvPr id="3" name="Subtítulo 2"/>
          <p:cNvSpPr>
            <a:spLocks noGrp="1"/>
          </p:cNvSpPr>
          <p:nvPr>
            <p:ph type="subTitle" idx="1"/>
          </p:nvPr>
        </p:nvSpPr>
        <p:spPr>
          <a:xfrm>
            <a:off x="2307847" y="1149391"/>
            <a:ext cx="7861682" cy="447640"/>
          </a:xfrm>
        </p:spPr>
        <p:txBody>
          <a:bodyPr/>
          <a:lstStyle/>
          <a:p>
            <a:pPr marL="466298" indent="-466298" algn="l">
              <a:buFont typeface="Arial" panose="020B0604020202020204" pitchFamily="34" charset="0"/>
              <a:buChar char="•"/>
            </a:pPr>
            <a:endParaRPr lang="es-ES" dirty="0">
              <a:solidFill>
                <a:schemeClr val="tx1"/>
              </a:solidFill>
              <a:latin typeface="Gotham-Book"/>
              <a:cs typeface="Gotham-Book"/>
            </a:endParaRPr>
          </a:p>
        </p:txBody>
      </p:sp>
      <p:sp>
        <p:nvSpPr>
          <p:cNvPr id="6" name="CuadroTexto 5"/>
          <p:cNvSpPr txBox="1"/>
          <p:nvPr/>
        </p:nvSpPr>
        <p:spPr>
          <a:xfrm>
            <a:off x="-466604" y="4079050"/>
            <a:ext cx="188409" cy="382308"/>
          </a:xfrm>
          <a:prstGeom prst="rect">
            <a:avLst/>
          </a:prstGeom>
          <a:noFill/>
        </p:spPr>
        <p:txBody>
          <a:bodyPr wrap="none" rtlCol="0">
            <a:spAutoFit/>
          </a:bodyPr>
          <a:lstStyle/>
          <a:p>
            <a:endParaRPr lang="es-ES" sz="1836"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8602"/>
          <a:stretch/>
        </p:blipFill>
        <p:spPr>
          <a:xfrm>
            <a:off x="3557516" y="834434"/>
            <a:ext cx="5215989" cy="5870936"/>
          </a:xfrm>
          <a:prstGeom prst="rect">
            <a:avLst/>
          </a:prstGeom>
        </p:spPr>
      </p:pic>
      <p:pic>
        <p:nvPicPr>
          <p:cNvPr id="4" name="Picture 3"/>
          <p:cNvPicPr>
            <a:picLocks noChangeAspect="1"/>
          </p:cNvPicPr>
          <p:nvPr/>
        </p:nvPicPr>
        <p:blipFill>
          <a:blip r:embed="rId3"/>
          <a:stretch>
            <a:fillRect/>
          </a:stretch>
        </p:blipFill>
        <p:spPr>
          <a:xfrm>
            <a:off x="3938540" y="2432504"/>
            <a:ext cx="4673055" cy="2162916"/>
          </a:xfrm>
          <a:prstGeom prst="rect">
            <a:avLst/>
          </a:prstGeom>
        </p:spPr>
      </p:pic>
      <p:pic>
        <p:nvPicPr>
          <p:cNvPr id="5122" name="Picture 2" descr="http://imodamujer.com/wp-content/uploads/2015/09/Calzado-moda-de-Zara-para-2016.-2-500x5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419" y="1606150"/>
            <a:ext cx="655413" cy="6554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5983430" y="1606150"/>
            <a:ext cx="791477" cy="774988"/>
          </a:xfrm>
          <a:prstGeom prst="rect">
            <a:avLst/>
          </a:prstGeom>
        </p:spPr>
      </p:pic>
      <p:pic>
        <p:nvPicPr>
          <p:cNvPr id="9" name="Picture 8"/>
          <p:cNvPicPr>
            <a:picLocks noChangeAspect="1"/>
          </p:cNvPicPr>
          <p:nvPr/>
        </p:nvPicPr>
        <p:blipFill>
          <a:blip r:embed="rId6"/>
          <a:stretch>
            <a:fillRect/>
          </a:stretch>
        </p:blipFill>
        <p:spPr>
          <a:xfrm>
            <a:off x="7275382" y="1614533"/>
            <a:ext cx="749194" cy="735843"/>
          </a:xfrm>
          <a:prstGeom prst="rect">
            <a:avLst/>
          </a:prstGeom>
        </p:spPr>
      </p:pic>
      <p:pic>
        <p:nvPicPr>
          <p:cNvPr id="10" name="Picture 9"/>
          <p:cNvPicPr>
            <a:picLocks noChangeAspect="1"/>
          </p:cNvPicPr>
          <p:nvPr/>
        </p:nvPicPr>
        <p:blipFill>
          <a:blip r:embed="rId7"/>
          <a:stretch>
            <a:fillRect/>
          </a:stretch>
        </p:blipFill>
        <p:spPr>
          <a:xfrm>
            <a:off x="3793469" y="4766361"/>
            <a:ext cx="4890070" cy="1831935"/>
          </a:xfrm>
          <a:prstGeom prst="rect">
            <a:avLst/>
          </a:prstGeom>
        </p:spPr>
      </p:pic>
      <p:pic>
        <p:nvPicPr>
          <p:cNvPr id="5128" name="Picture 8" descr="http://mbclassifiedjobs.com/media/assets/uploads/employer_logo/ZARA_7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6729" y="1056429"/>
            <a:ext cx="2290785" cy="433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94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8"/>
                                        </p:tgtEl>
                                        <p:attrNameLst>
                                          <p:attrName>style.visibility</p:attrName>
                                        </p:attrNameLst>
                                      </p:cBhvr>
                                      <p:to>
                                        <p:strVal val="visible"/>
                                      </p:to>
                                    </p:set>
                                    <p:animEffect transition="in" filter="fade">
                                      <p:cBhvr>
                                        <p:cTn id="12" dur="500"/>
                                        <p:tgtEl>
                                          <p:spTgt spid="51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22"/>
                                        </p:tgtEl>
                                        <p:attrNameLst>
                                          <p:attrName>style.visibility</p:attrName>
                                        </p:attrNameLst>
                                      </p:cBhvr>
                                      <p:to>
                                        <p:strVal val="visible"/>
                                      </p:to>
                                    </p:set>
                                    <p:animEffect transition="in" filter="fade">
                                      <p:cBhvr>
                                        <p:cTn id="17" dur="500"/>
                                        <p:tgtEl>
                                          <p:spTgt spid="51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657479" y="144015"/>
            <a:ext cx="9141967" cy="690419"/>
          </a:xfrm>
        </p:spPr>
        <p:txBody>
          <a:bodyPr>
            <a:normAutofit fontScale="90000"/>
          </a:bodyPr>
          <a:lstStyle/>
          <a:p>
            <a:r>
              <a:rPr lang="es-ES" sz="4080" dirty="0" err="1">
                <a:latin typeface="+mn-lt"/>
                <a:cs typeface="Gotham-Medium"/>
              </a:rPr>
              <a:t>Think</a:t>
            </a:r>
            <a:r>
              <a:rPr lang="es-ES" sz="4080" dirty="0">
                <a:latin typeface="+mn-lt"/>
                <a:cs typeface="Gotham-Medium"/>
              </a:rPr>
              <a:t> </a:t>
            </a:r>
            <a:r>
              <a:rPr lang="es-ES" sz="4080" dirty="0" err="1">
                <a:latin typeface="+mn-lt"/>
                <a:cs typeface="Gotham-Medium"/>
              </a:rPr>
              <a:t>different</a:t>
            </a:r>
            <a:r>
              <a:rPr lang="es-ES" sz="4080" dirty="0">
                <a:latin typeface="+mn-lt"/>
                <a:cs typeface="Gotham-Medium"/>
              </a:rPr>
              <a:t>.</a:t>
            </a:r>
          </a:p>
        </p:txBody>
      </p:sp>
      <p:sp>
        <p:nvSpPr>
          <p:cNvPr id="3" name="Subtítulo 2"/>
          <p:cNvSpPr>
            <a:spLocks noGrp="1"/>
          </p:cNvSpPr>
          <p:nvPr>
            <p:ph type="subTitle" idx="1"/>
          </p:nvPr>
        </p:nvSpPr>
        <p:spPr>
          <a:xfrm>
            <a:off x="2307847" y="1149391"/>
            <a:ext cx="7861682" cy="447640"/>
          </a:xfrm>
        </p:spPr>
        <p:txBody>
          <a:bodyPr/>
          <a:lstStyle/>
          <a:p>
            <a:pPr marL="466298" indent="-466298" algn="l">
              <a:buFont typeface="Arial" panose="020B0604020202020204" pitchFamily="34" charset="0"/>
              <a:buChar char="•"/>
            </a:pPr>
            <a:endParaRPr lang="es-ES" dirty="0">
              <a:solidFill>
                <a:schemeClr val="tx1"/>
              </a:solidFill>
              <a:latin typeface="Gotham-Book"/>
              <a:cs typeface="Gotham-Book"/>
            </a:endParaRPr>
          </a:p>
        </p:txBody>
      </p:sp>
      <p:sp>
        <p:nvSpPr>
          <p:cNvPr id="6" name="CuadroTexto 5"/>
          <p:cNvSpPr txBox="1"/>
          <p:nvPr/>
        </p:nvSpPr>
        <p:spPr>
          <a:xfrm>
            <a:off x="-466604" y="4079050"/>
            <a:ext cx="188409" cy="382308"/>
          </a:xfrm>
          <a:prstGeom prst="rect">
            <a:avLst/>
          </a:prstGeom>
          <a:noFill/>
        </p:spPr>
        <p:txBody>
          <a:bodyPr wrap="none" rtlCol="0">
            <a:spAutoFit/>
          </a:bodyPr>
          <a:lstStyle/>
          <a:p>
            <a:endParaRPr lang="es-ES" sz="1836"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8602"/>
          <a:stretch/>
        </p:blipFill>
        <p:spPr>
          <a:xfrm>
            <a:off x="1790751" y="834434"/>
            <a:ext cx="5215989" cy="5870936"/>
          </a:xfrm>
          <a:prstGeom prst="rect">
            <a:avLst/>
          </a:prstGeom>
        </p:spPr>
      </p:pic>
      <p:pic>
        <p:nvPicPr>
          <p:cNvPr id="4" name="Picture 3"/>
          <p:cNvPicPr>
            <a:picLocks noChangeAspect="1"/>
          </p:cNvPicPr>
          <p:nvPr/>
        </p:nvPicPr>
        <p:blipFill>
          <a:blip r:embed="rId3"/>
          <a:stretch>
            <a:fillRect/>
          </a:stretch>
        </p:blipFill>
        <p:spPr>
          <a:xfrm>
            <a:off x="2171775" y="2432504"/>
            <a:ext cx="4673055" cy="2162916"/>
          </a:xfrm>
          <a:prstGeom prst="rect">
            <a:avLst/>
          </a:prstGeom>
        </p:spPr>
      </p:pic>
      <p:pic>
        <p:nvPicPr>
          <p:cNvPr id="5122" name="Picture 2" descr="http://imodamujer.com/wp-content/uploads/2015/09/Calzado-moda-de-Zara-para-2016.-2-500x5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5654" y="1606150"/>
            <a:ext cx="655413" cy="6554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4216664" y="1606150"/>
            <a:ext cx="791477" cy="774988"/>
          </a:xfrm>
          <a:prstGeom prst="rect">
            <a:avLst/>
          </a:prstGeom>
        </p:spPr>
      </p:pic>
      <p:pic>
        <p:nvPicPr>
          <p:cNvPr id="9" name="Picture 8"/>
          <p:cNvPicPr>
            <a:picLocks noChangeAspect="1"/>
          </p:cNvPicPr>
          <p:nvPr/>
        </p:nvPicPr>
        <p:blipFill>
          <a:blip r:embed="rId6"/>
          <a:stretch>
            <a:fillRect/>
          </a:stretch>
        </p:blipFill>
        <p:spPr>
          <a:xfrm>
            <a:off x="5508617" y="1614533"/>
            <a:ext cx="749194" cy="735843"/>
          </a:xfrm>
          <a:prstGeom prst="rect">
            <a:avLst/>
          </a:prstGeom>
        </p:spPr>
      </p:pic>
      <p:pic>
        <p:nvPicPr>
          <p:cNvPr id="10" name="Picture 9"/>
          <p:cNvPicPr>
            <a:picLocks noChangeAspect="1"/>
          </p:cNvPicPr>
          <p:nvPr/>
        </p:nvPicPr>
        <p:blipFill>
          <a:blip r:embed="rId7"/>
          <a:stretch>
            <a:fillRect/>
          </a:stretch>
        </p:blipFill>
        <p:spPr>
          <a:xfrm>
            <a:off x="2026703" y="4766361"/>
            <a:ext cx="4890070" cy="1831935"/>
          </a:xfrm>
          <a:prstGeom prst="rect">
            <a:avLst/>
          </a:prstGeom>
        </p:spPr>
      </p:pic>
      <p:pic>
        <p:nvPicPr>
          <p:cNvPr id="5128" name="Picture 8" descr="http://mbclassifiedjobs.com/media/assets/uploads/employer_logo/ZARA_7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9964" y="1056429"/>
            <a:ext cx="2290785" cy="4334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9"/>
          <a:srcRect l="34696" t="438" r="-34696" b="-438"/>
          <a:stretch/>
        </p:blipFill>
        <p:spPr>
          <a:xfrm>
            <a:off x="6916774" y="3254630"/>
            <a:ext cx="6197162" cy="3543702"/>
          </a:xfrm>
          <a:prstGeom prst="rect">
            <a:avLst/>
          </a:prstGeom>
        </p:spPr>
      </p:pic>
      <p:pic>
        <p:nvPicPr>
          <p:cNvPr id="13" name="Picture 12"/>
          <p:cNvPicPr>
            <a:picLocks noChangeAspect="1"/>
          </p:cNvPicPr>
          <p:nvPr/>
        </p:nvPicPr>
        <p:blipFill rotWithShape="1">
          <a:blip r:embed="rId9"/>
          <a:srcRect l="-167" t="146" r="64157" b="-146"/>
          <a:stretch/>
        </p:blipFill>
        <p:spPr>
          <a:xfrm>
            <a:off x="7048292" y="753447"/>
            <a:ext cx="1561983" cy="2480393"/>
          </a:xfrm>
          <a:prstGeom prst="rect">
            <a:avLst/>
          </a:prstGeom>
        </p:spPr>
      </p:pic>
    </p:spTree>
    <p:extLst>
      <p:ext uri="{BB962C8B-B14F-4D97-AF65-F5344CB8AC3E}">
        <p14:creationId xmlns:p14="http://schemas.microsoft.com/office/powerpoint/2010/main" val="282629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437" y="1363662"/>
            <a:ext cx="11887200" cy="1181862"/>
          </a:xfrm>
        </p:spPr>
        <p:txBody>
          <a:bodyPr/>
          <a:lstStyle/>
          <a:p>
            <a:r>
              <a:rPr lang="en-US" dirty="0" smtClean="0"/>
              <a:t>Un </a:t>
            </a:r>
            <a:r>
              <a:rPr lang="en-US" dirty="0" err="1" smtClean="0"/>
              <a:t>paso</a:t>
            </a:r>
            <a:r>
              <a:rPr lang="en-US" dirty="0" smtClean="0"/>
              <a:t> </a:t>
            </a:r>
            <a:r>
              <a:rPr lang="en-US" dirty="0" err="1" smtClean="0"/>
              <a:t>más</a:t>
            </a:r>
            <a:r>
              <a:rPr lang="en-US" dirty="0" smtClean="0"/>
              <a:t> </a:t>
            </a:r>
            <a:r>
              <a:rPr lang="en-US" dirty="0" err="1" smtClean="0"/>
              <a:t>allá</a:t>
            </a:r>
            <a:endParaRPr lang="en-US" sz="7200" dirty="0"/>
          </a:p>
        </p:txBody>
      </p:sp>
    </p:spTree>
    <p:extLst>
      <p:ext uri="{BB962C8B-B14F-4D97-AF65-F5344CB8AC3E}">
        <p14:creationId xmlns:p14="http://schemas.microsoft.com/office/powerpoint/2010/main" val="289191517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err="1" smtClean="0"/>
              <a:t>PowerBI</a:t>
            </a:r>
            <a:r>
              <a:rPr lang="es-ES_tradnl" smtClean="0"/>
              <a:t> y </a:t>
            </a:r>
            <a:r>
              <a:rPr lang="es-ES_tradnl" dirty="0" err="1" smtClean="0"/>
              <a:t>Cortana</a:t>
            </a:r>
            <a:r>
              <a:rPr lang="es-ES_tradnl" dirty="0" smtClean="0"/>
              <a:t> </a:t>
            </a:r>
            <a:r>
              <a:rPr lang="es-ES_tradnl" dirty="0" err="1" smtClean="0"/>
              <a:t>Analytics</a:t>
            </a:r>
            <a:r>
              <a:rPr lang="es-ES_tradnl" dirty="0" smtClean="0"/>
              <a:t> de 0 a 100</a:t>
            </a:r>
            <a:endParaRPr lang="es-ES_tradnl" dirty="0"/>
          </a:p>
        </p:txBody>
      </p:sp>
      <p:sp>
        <p:nvSpPr>
          <p:cNvPr id="3" name="Marcador de texto 2"/>
          <p:cNvSpPr>
            <a:spLocks noGrp="1"/>
          </p:cNvSpPr>
          <p:nvPr>
            <p:ph type="body" sz="quarter" idx="14"/>
          </p:nvPr>
        </p:nvSpPr>
        <p:spPr>
          <a:xfrm>
            <a:off x="273050" y="3421062"/>
            <a:ext cx="6402388" cy="2743200"/>
          </a:xfrm>
        </p:spPr>
        <p:txBody>
          <a:bodyPr/>
          <a:lstStyle/>
          <a:p>
            <a:r>
              <a:rPr lang="es-ES_tradnl" dirty="0" err="1" smtClean="0"/>
              <a:t>Rub</a:t>
            </a:r>
            <a:r>
              <a:rPr lang="es-ES" dirty="0" err="1" smtClean="0"/>
              <a:t>én</a:t>
            </a:r>
            <a:r>
              <a:rPr lang="es-ES" dirty="0" smtClean="0"/>
              <a:t> Pertusa López</a:t>
            </a:r>
          </a:p>
          <a:p>
            <a:r>
              <a:rPr lang="es-ES" sz="2400" dirty="0" smtClean="0"/>
              <a:t>BI </a:t>
            </a:r>
            <a:r>
              <a:rPr lang="es-ES" sz="2400" dirty="0" err="1" smtClean="0"/>
              <a:t>BigData</a:t>
            </a:r>
            <a:r>
              <a:rPr lang="es-ES" sz="2400" dirty="0" smtClean="0"/>
              <a:t> </a:t>
            </a:r>
            <a:r>
              <a:rPr lang="es-ES" sz="2400" dirty="0" err="1" smtClean="0"/>
              <a:t>Architect</a:t>
            </a:r>
            <a:r>
              <a:rPr lang="es-ES" sz="2400" dirty="0" smtClean="0"/>
              <a:t> @ </a:t>
            </a:r>
            <a:r>
              <a:rPr lang="es-ES" sz="2400" dirty="0" err="1" smtClean="0"/>
              <a:t>Financial</a:t>
            </a:r>
            <a:r>
              <a:rPr lang="es-ES" sz="2400" dirty="0" smtClean="0"/>
              <a:t> </a:t>
            </a:r>
            <a:r>
              <a:rPr lang="es-ES" sz="2400" dirty="0" err="1" smtClean="0"/>
              <a:t>Risk</a:t>
            </a:r>
            <a:r>
              <a:rPr lang="es-ES" sz="2400" dirty="0" smtClean="0"/>
              <a:t> Management </a:t>
            </a:r>
            <a:r>
              <a:rPr lang="es-ES" sz="2400" dirty="0" smtClean="0"/>
              <a:t>BIS</a:t>
            </a:r>
            <a:endParaRPr lang="es-ES" sz="2400" dirty="0" smtClean="0"/>
          </a:p>
          <a:p>
            <a:r>
              <a:rPr lang="es-ES" sz="2400" dirty="0" smtClean="0"/>
              <a:t>Data </a:t>
            </a:r>
            <a:r>
              <a:rPr lang="es-ES" sz="2400" dirty="0" err="1" smtClean="0"/>
              <a:t>Platform</a:t>
            </a:r>
            <a:r>
              <a:rPr lang="es-ES" sz="2400" dirty="0" smtClean="0"/>
              <a:t> </a:t>
            </a:r>
            <a:r>
              <a:rPr lang="es-ES" sz="2400" dirty="0" smtClean="0"/>
              <a:t>MVP</a:t>
            </a:r>
          </a:p>
          <a:p>
            <a:r>
              <a:rPr lang="es-ES" sz="2400" b="1" dirty="0" smtClean="0"/>
              <a:t>rpertusalopez@gmail.com             @</a:t>
            </a:r>
            <a:r>
              <a:rPr lang="es-ES" sz="2400" b="1" dirty="0" err="1" smtClean="0"/>
              <a:t>rpertusa</a:t>
            </a:r>
            <a:endParaRPr lang="es-ES" sz="2400" b="1" dirty="0" smtClean="0"/>
          </a:p>
        </p:txBody>
      </p:sp>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smtClean="0"/>
              <a:t>Sin </a:t>
            </a:r>
            <a:r>
              <a:rPr lang="en-US" sz="6000" dirty="0" err="1" smtClean="0"/>
              <a:t>limites</a:t>
            </a:r>
            <a:endParaRPr lang="en-US" sz="6000" dirty="0"/>
          </a:p>
        </p:txBody>
      </p:sp>
      <p:sp>
        <p:nvSpPr>
          <p:cNvPr id="3" name="Text Placeholder 2"/>
          <p:cNvSpPr>
            <a:spLocks noGrp="1"/>
          </p:cNvSpPr>
          <p:nvPr>
            <p:ph type="body" sz="quarter" idx="10"/>
          </p:nvPr>
        </p:nvSpPr>
        <p:spPr>
          <a:xfrm>
            <a:off x="274638" y="1212850"/>
            <a:ext cx="11887200" cy="6709529"/>
          </a:xfrm>
        </p:spPr>
        <p:txBody>
          <a:bodyPr/>
          <a:lstStyle/>
          <a:p>
            <a:r>
              <a:rPr lang="en-US" dirty="0" err="1" smtClean="0"/>
              <a:t>Visualizaciones</a:t>
            </a:r>
            <a:endParaRPr lang="en-US" dirty="0" smtClean="0"/>
          </a:p>
          <a:p>
            <a:r>
              <a:rPr lang="en-US" dirty="0" err="1" smtClean="0">
                <a:solidFill>
                  <a:schemeClr val="tx1"/>
                </a:solidFill>
              </a:rPr>
              <a:t>Oficiales</a:t>
            </a:r>
            <a:r>
              <a:rPr lang="en-US" dirty="0" smtClean="0">
                <a:solidFill>
                  <a:schemeClr val="tx1"/>
                </a:solidFill>
              </a:rPr>
              <a:t>, R Visuals, visuals.powerbi.com, Custom</a:t>
            </a:r>
          </a:p>
          <a:p>
            <a:pPr lvl="1"/>
            <a:endParaRPr lang="en-US" dirty="0"/>
          </a:p>
          <a:p>
            <a:r>
              <a:rPr lang="en-US" dirty="0" err="1" smtClean="0"/>
              <a:t>Integracion</a:t>
            </a:r>
            <a:endParaRPr lang="en-US" dirty="0" smtClean="0"/>
          </a:p>
          <a:p>
            <a:r>
              <a:rPr lang="en-US" dirty="0" err="1" smtClean="0">
                <a:solidFill>
                  <a:schemeClr val="tx1"/>
                </a:solidFill>
              </a:rPr>
              <a:t>Exportar</a:t>
            </a:r>
            <a:r>
              <a:rPr lang="en-US" dirty="0" smtClean="0">
                <a:solidFill>
                  <a:schemeClr val="tx1"/>
                </a:solidFill>
              </a:rPr>
              <a:t> a CSV, </a:t>
            </a:r>
            <a:r>
              <a:rPr lang="en-US" dirty="0" err="1" smtClean="0">
                <a:solidFill>
                  <a:schemeClr val="tx1"/>
                </a:solidFill>
              </a:rPr>
              <a:t>Importar</a:t>
            </a:r>
            <a:r>
              <a:rPr lang="en-US" dirty="0" smtClean="0">
                <a:solidFill>
                  <a:schemeClr val="tx1"/>
                </a:solidFill>
              </a:rPr>
              <a:t> </a:t>
            </a:r>
            <a:r>
              <a:rPr lang="en-US" dirty="0" err="1" smtClean="0">
                <a:solidFill>
                  <a:schemeClr val="tx1"/>
                </a:solidFill>
              </a:rPr>
              <a:t>desde</a:t>
            </a:r>
            <a:r>
              <a:rPr lang="en-US" dirty="0" smtClean="0">
                <a:solidFill>
                  <a:schemeClr val="tx1"/>
                </a:solidFill>
              </a:rPr>
              <a:t> Excel, </a:t>
            </a:r>
            <a:r>
              <a:rPr lang="en-US" dirty="0" err="1" smtClean="0">
                <a:solidFill>
                  <a:schemeClr val="tx1"/>
                </a:solidFill>
              </a:rPr>
              <a:t>Pinear</a:t>
            </a:r>
            <a:r>
              <a:rPr lang="en-US" dirty="0" smtClean="0">
                <a:solidFill>
                  <a:schemeClr val="tx1"/>
                </a:solidFill>
              </a:rPr>
              <a:t> Excel, SSRS,</a:t>
            </a:r>
            <a:endParaRPr lang="en-US" dirty="0">
              <a:solidFill>
                <a:schemeClr val="tx1"/>
              </a:solidFill>
            </a:endParaRPr>
          </a:p>
          <a:p>
            <a:pPr lvl="1"/>
            <a:endParaRPr lang="en-US" dirty="0" smtClean="0"/>
          </a:p>
          <a:p>
            <a:r>
              <a:rPr lang="en-US" dirty="0" err="1"/>
              <a:t>Lenguajes</a:t>
            </a:r>
            <a:endParaRPr lang="en-US" dirty="0"/>
          </a:p>
          <a:p>
            <a:r>
              <a:rPr lang="en-US" dirty="0">
                <a:solidFill>
                  <a:schemeClr val="tx1"/>
                </a:solidFill>
              </a:rPr>
              <a:t>M, DAX, R, </a:t>
            </a:r>
            <a:r>
              <a:rPr lang="en-US" dirty="0" err="1">
                <a:solidFill>
                  <a:schemeClr val="tx1"/>
                </a:solidFill>
              </a:rPr>
              <a:t>Transformación</a:t>
            </a:r>
            <a:r>
              <a:rPr lang="en-US" dirty="0">
                <a:solidFill>
                  <a:schemeClr val="tx1"/>
                </a:solidFill>
              </a:rPr>
              <a:t> </a:t>
            </a:r>
            <a:r>
              <a:rPr lang="en-US" dirty="0" err="1">
                <a:solidFill>
                  <a:schemeClr val="tx1"/>
                </a:solidFill>
              </a:rPr>
              <a:t>en</a:t>
            </a:r>
            <a:r>
              <a:rPr lang="en-US" dirty="0">
                <a:solidFill>
                  <a:schemeClr val="tx1"/>
                </a:solidFill>
              </a:rPr>
              <a:t> </a:t>
            </a:r>
            <a:r>
              <a:rPr lang="en-US" dirty="0" err="1">
                <a:solidFill>
                  <a:schemeClr val="tx1"/>
                </a:solidFill>
              </a:rPr>
              <a:t>origen</a:t>
            </a:r>
            <a:r>
              <a:rPr lang="en-US" dirty="0">
                <a:solidFill>
                  <a:schemeClr val="tx1"/>
                </a:solidFill>
              </a:rPr>
              <a:t>.</a:t>
            </a:r>
          </a:p>
          <a:p>
            <a:endParaRPr lang="en-US" dirty="0" smtClean="0"/>
          </a:p>
          <a:p>
            <a:endParaRPr lang="en-US" dirty="0"/>
          </a:p>
        </p:txBody>
      </p:sp>
    </p:spTree>
    <p:extLst>
      <p:ext uri="{BB962C8B-B14F-4D97-AF65-F5344CB8AC3E}">
        <p14:creationId xmlns:p14="http://schemas.microsoft.com/office/powerpoint/2010/main" val="38422265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1846659"/>
          </a:xfrm>
        </p:spPr>
        <p:txBody>
          <a:bodyPr/>
          <a:lstStyle/>
          <a:p>
            <a:r>
              <a:rPr lang="en-US" dirty="0" smtClean="0"/>
              <a:t>DEMO</a:t>
            </a:r>
            <a:r>
              <a:rPr lang="en-US" sz="5400" dirty="0" smtClean="0">
                <a:solidFill>
                  <a:schemeClr val="tx2"/>
                </a:solidFill>
              </a:rPr>
              <a:t/>
            </a:r>
            <a:br>
              <a:rPr lang="en-US" sz="5400" dirty="0" smtClean="0">
                <a:solidFill>
                  <a:schemeClr val="tx2"/>
                </a:solidFill>
              </a:rPr>
            </a:br>
            <a:r>
              <a:rPr lang="en-US" sz="5400" dirty="0" err="1" smtClean="0">
                <a:solidFill>
                  <a:schemeClr val="tx2"/>
                </a:solidFill>
              </a:rPr>
              <a:t>Mejorando</a:t>
            </a:r>
            <a:r>
              <a:rPr lang="en-US" sz="5400" dirty="0" smtClean="0">
                <a:solidFill>
                  <a:schemeClr val="tx2"/>
                </a:solidFill>
              </a:rPr>
              <a:t> </a:t>
            </a:r>
            <a:endParaRPr lang="en-US" sz="5400" dirty="0">
              <a:solidFill>
                <a:schemeClr val="tx2"/>
              </a:solidFill>
            </a:endParaRPr>
          </a:p>
        </p:txBody>
      </p:sp>
      <p:pic>
        <p:nvPicPr>
          <p:cNvPr id="3" name="Picture 4" descr="Resultado de imagen para personal bra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037" y="3040062"/>
            <a:ext cx="3465488" cy="1838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52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Beneficios</a:t>
            </a:r>
            <a:r>
              <a:rPr lang="en-US" dirty="0"/>
              <a:t> del Personal branding</a:t>
            </a:r>
          </a:p>
        </p:txBody>
      </p:sp>
      <p:sp>
        <p:nvSpPr>
          <p:cNvPr id="3" name="Content Placeholder 2"/>
          <p:cNvSpPr>
            <a:spLocks noGrp="1"/>
          </p:cNvSpPr>
          <p:nvPr>
            <p:ph idx="4294967295"/>
          </p:nvPr>
        </p:nvSpPr>
        <p:spPr>
          <a:xfrm>
            <a:off x="855768" y="1861968"/>
            <a:ext cx="10724938" cy="4437962"/>
          </a:xfrm>
          <a:prstGeom prst="rect">
            <a:avLst/>
          </a:prstGeom>
        </p:spPr>
        <p:txBody>
          <a:bodyPr>
            <a:normAutofit/>
          </a:bodyPr>
          <a:lstStyle/>
          <a:p>
            <a:pPr marL="0" indent="0">
              <a:buNone/>
            </a:pPr>
            <a:r>
              <a:rPr lang="en-US" sz="3672" dirty="0" err="1" smtClean="0"/>
              <a:t>Conexión</a:t>
            </a:r>
            <a:r>
              <a:rPr lang="en-US" sz="3672" dirty="0" smtClean="0"/>
              <a:t> con </a:t>
            </a:r>
            <a:r>
              <a:rPr lang="en-US" sz="3672" dirty="0" err="1" smtClean="0"/>
              <a:t>tu</a:t>
            </a:r>
            <a:r>
              <a:rPr lang="en-US" sz="3672" dirty="0" smtClean="0"/>
              <a:t> </a:t>
            </a:r>
            <a:r>
              <a:rPr lang="en-US" sz="3672" dirty="0" err="1" smtClean="0"/>
              <a:t>audiencia</a:t>
            </a:r>
            <a:r>
              <a:rPr lang="en-US" sz="3672" dirty="0" smtClean="0"/>
              <a:t> </a:t>
            </a:r>
            <a:r>
              <a:rPr lang="en-US" sz="3672" dirty="0" err="1" smtClean="0"/>
              <a:t>objetivo</a:t>
            </a:r>
            <a:endParaRPr lang="en-US" sz="3672" dirty="0"/>
          </a:p>
          <a:p>
            <a:pPr marL="0" indent="0">
              <a:buNone/>
            </a:pPr>
            <a:endParaRPr lang="en-US" sz="3672" dirty="0"/>
          </a:p>
          <a:p>
            <a:pPr marL="0" indent="0">
              <a:buNone/>
            </a:pPr>
            <a:r>
              <a:rPr lang="en-US" sz="3672" dirty="0" err="1" smtClean="0"/>
              <a:t>Credibilidad</a:t>
            </a:r>
            <a:endParaRPr lang="en-US" sz="3672" dirty="0"/>
          </a:p>
          <a:p>
            <a:pPr marL="0" indent="0">
              <a:buNone/>
            </a:pPr>
            <a:endParaRPr lang="en-US" sz="3672" dirty="0"/>
          </a:p>
          <a:p>
            <a:pPr marL="0" indent="0">
              <a:buNone/>
            </a:pPr>
            <a:r>
              <a:rPr lang="en-US" sz="3672" dirty="0" err="1" smtClean="0"/>
              <a:t>Exposición</a:t>
            </a:r>
            <a:r>
              <a:rPr lang="en-US" sz="3672" dirty="0" smtClean="0"/>
              <a:t> </a:t>
            </a:r>
            <a:r>
              <a:rPr lang="en-US" sz="3672" dirty="0" err="1" smtClean="0"/>
              <a:t>pública</a:t>
            </a:r>
            <a:endParaRPr lang="en-US" sz="3672" dirty="0"/>
          </a:p>
          <a:p>
            <a:pPr marL="0" indent="0">
              <a:buNone/>
            </a:pPr>
            <a:endParaRPr lang="en-US" sz="3672" dirty="0"/>
          </a:p>
          <a:p>
            <a:pPr marL="0" indent="0">
              <a:buNone/>
            </a:pPr>
            <a:r>
              <a:rPr lang="en-US" sz="3672" dirty="0" err="1" smtClean="0"/>
              <a:t>Diferenciarse</a:t>
            </a:r>
            <a:r>
              <a:rPr lang="en-US" sz="3672" dirty="0" smtClean="0"/>
              <a:t> de la </a:t>
            </a:r>
            <a:r>
              <a:rPr lang="en-US" sz="3672" dirty="0" err="1" smtClean="0"/>
              <a:t>competencia</a:t>
            </a:r>
            <a:endParaRPr lang="en-US" sz="3672" dirty="0"/>
          </a:p>
        </p:txBody>
      </p:sp>
    </p:spTree>
    <p:extLst>
      <p:ext uri="{BB962C8B-B14F-4D97-AF65-F5344CB8AC3E}">
        <p14:creationId xmlns:p14="http://schemas.microsoft.com/office/powerpoint/2010/main" val="349593219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Beneficios</a:t>
            </a:r>
            <a:r>
              <a:rPr lang="en-US" dirty="0" smtClean="0"/>
              <a:t> del Personal branding</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endParaRPr lang="en-US"/>
          </a:p>
        </p:txBody>
      </p:sp>
      <p:pic>
        <p:nvPicPr>
          <p:cNvPr id="4" name="Picture 3"/>
          <p:cNvPicPr>
            <a:picLocks noChangeAspect="1"/>
          </p:cNvPicPr>
          <p:nvPr/>
        </p:nvPicPr>
        <p:blipFill>
          <a:blip r:embed="rId2"/>
          <a:stretch>
            <a:fillRect/>
          </a:stretch>
        </p:blipFill>
        <p:spPr>
          <a:xfrm>
            <a:off x="1709574" y="1724345"/>
            <a:ext cx="8689002" cy="4233954"/>
          </a:xfrm>
          <a:prstGeom prst="rect">
            <a:avLst/>
          </a:prstGeom>
        </p:spPr>
      </p:pic>
    </p:spTree>
    <p:extLst>
      <p:ext uri="{BB962C8B-B14F-4D97-AF65-F5344CB8AC3E}">
        <p14:creationId xmlns:p14="http://schemas.microsoft.com/office/powerpoint/2010/main" val="216341638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¿Hay </a:t>
            </a:r>
            <a:r>
              <a:rPr lang="en-US" dirty="0" err="1"/>
              <a:t>alguien</a:t>
            </a:r>
            <a:r>
              <a:rPr lang="en-US" dirty="0"/>
              <a:t> </a:t>
            </a:r>
            <a:r>
              <a:rPr lang="en-US" dirty="0" err="1"/>
              <a:t>ahí</a:t>
            </a:r>
            <a:r>
              <a:rPr lang="en-US" dirty="0"/>
              <a:t>?</a:t>
            </a:r>
          </a:p>
        </p:txBody>
      </p:sp>
      <p:pic>
        <p:nvPicPr>
          <p:cNvPr id="4" name="Content Placeholder 6"/>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1188300" y="1724345"/>
            <a:ext cx="3890089" cy="37869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0493" y="1724345"/>
            <a:ext cx="3466490" cy="4246187"/>
          </a:xfrm>
          <a:prstGeom prst="rect">
            <a:avLst/>
          </a:prstGeom>
        </p:spPr>
      </p:pic>
      <p:sp>
        <p:nvSpPr>
          <p:cNvPr id="6" name="Right Arrow 5"/>
          <p:cNvSpPr/>
          <p:nvPr/>
        </p:nvSpPr>
        <p:spPr>
          <a:xfrm>
            <a:off x="5745844" y="3674734"/>
            <a:ext cx="587194" cy="345409"/>
          </a:xfrm>
          <a:prstGeom prst="rightArrow">
            <a:avLst/>
          </a:prstGeom>
          <a:solidFill>
            <a:srgbClr val="4EC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Rectangle 7"/>
          <p:cNvSpPr/>
          <p:nvPr/>
        </p:nvSpPr>
        <p:spPr>
          <a:xfrm>
            <a:off x="1883356" y="2873998"/>
            <a:ext cx="2935976" cy="7412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977558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¿Hay </a:t>
            </a:r>
            <a:r>
              <a:rPr lang="en-US" dirty="0" err="1"/>
              <a:t>alguien</a:t>
            </a:r>
            <a:r>
              <a:rPr lang="en-US" dirty="0"/>
              <a:t> </a:t>
            </a:r>
            <a:r>
              <a:rPr lang="en-US" dirty="0" err="1"/>
              <a:t>ahí</a:t>
            </a:r>
            <a:r>
              <a:rPr lang="en-US" dirty="0"/>
              <a:t>?</a:t>
            </a:r>
          </a:p>
        </p:txBody>
      </p:sp>
      <p:sp>
        <p:nvSpPr>
          <p:cNvPr id="6" name="Right Arrow 5"/>
          <p:cNvSpPr/>
          <p:nvPr/>
        </p:nvSpPr>
        <p:spPr>
          <a:xfrm>
            <a:off x="5927780" y="3642621"/>
            <a:ext cx="587194" cy="345409"/>
          </a:xfrm>
          <a:prstGeom prst="rightArrow">
            <a:avLst/>
          </a:prstGeom>
          <a:solidFill>
            <a:srgbClr val="4EC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768" y="2658791"/>
            <a:ext cx="4355269" cy="231509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1719" y="3192150"/>
            <a:ext cx="4106399" cy="1246351"/>
          </a:xfrm>
          <a:prstGeom prst="rect">
            <a:avLst/>
          </a:prstGeom>
        </p:spPr>
      </p:pic>
      <p:sp>
        <p:nvSpPr>
          <p:cNvPr id="9" name="Rectangle 8"/>
          <p:cNvSpPr/>
          <p:nvPr/>
        </p:nvSpPr>
        <p:spPr>
          <a:xfrm>
            <a:off x="1883356" y="2873998"/>
            <a:ext cx="2935976" cy="7412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405516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¿Hay </a:t>
            </a:r>
            <a:r>
              <a:rPr lang="en-US" dirty="0" err="1" smtClean="0"/>
              <a:t>alguien</a:t>
            </a:r>
            <a:r>
              <a:rPr lang="en-US" dirty="0" smtClean="0"/>
              <a:t> </a:t>
            </a:r>
            <a:r>
              <a:rPr lang="en-US" dirty="0" err="1" smtClean="0"/>
              <a:t>ahí</a:t>
            </a:r>
            <a:r>
              <a:rPr lang="en-US" dirty="0" smtClean="0"/>
              <a:t>?</a:t>
            </a:r>
            <a:endParaRPr lang="en-US" dirty="0"/>
          </a:p>
        </p:txBody>
      </p:sp>
      <p:pic>
        <p:nvPicPr>
          <p:cNvPr id="9" name="Content Placeholder 3"/>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b="51080"/>
          <a:stretch/>
        </p:blipFill>
        <p:spPr>
          <a:xfrm>
            <a:off x="1445505" y="1847936"/>
            <a:ext cx="4341381" cy="3992166"/>
          </a:xfrm>
          <a:prstGeom prst="rect">
            <a:avLst/>
          </a:prstGeom>
        </p:spPr>
      </p:pic>
      <p:pic>
        <p:nvPicPr>
          <p:cNvPr id="10"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47830"/>
          <a:stretch/>
        </p:blipFill>
        <p:spPr>
          <a:xfrm>
            <a:off x="7170652" y="1847936"/>
            <a:ext cx="4375619" cy="4290956"/>
          </a:xfrm>
          <a:prstGeom prst="rect">
            <a:avLst/>
          </a:prstGeom>
        </p:spPr>
      </p:pic>
      <p:sp>
        <p:nvSpPr>
          <p:cNvPr id="12" name="Rectangle 11"/>
          <p:cNvSpPr/>
          <p:nvPr/>
        </p:nvSpPr>
        <p:spPr>
          <a:xfrm>
            <a:off x="1814273" y="3622774"/>
            <a:ext cx="2935976" cy="7412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p:cNvSpPr/>
          <p:nvPr/>
        </p:nvSpPr>
        <p:spPr>
          <a:xfrm>
            <a:off x="1935167" y="1776085"/>
            <a:ext cx="2935976" cy="7412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8680770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GB"/>
          </a:p>
        </p:txBody>
      </p:sp>
      <p:sp>
        <p:nvSpPr>
          <p:cNvPr id="3" name="Title 2"/>
          <p:cNvSpPr>
            <a:spLocks noGrp="1"/>
          </p:cNvSpPr>
          <p:nvPr>
            <p:ph type="title"/>
          </p:nvPr>
        </p:nvSpPr>
        <p:spPr/>
        <p:txBody>
          <a:bodyPr/>
          <a:lstStyle/>
          <a:p>
            <a:endParaRPr lang="en-GB"/>
          </a:p>
        </p:txBody>
      </p:sp>
      <p:pic>
        <p:nvPicPr>
          <p:cNvPr id="4" name="Picture 3"/>
          <p:cNvPicPr>
            <a:picLocks noChangeAspect="1"/>
          </p:cNvPicPr>
          <p:nvPr/>
        </p:nvPicPr>
        <p:blipFill>
          <a:blip r:embed="rId2"/>
          <a:stretch>
            <a:fillRect/>
          </a:stretch>
        </p:blipFill>
        <p:spPr>
          <a:xfrm>
            <a:off x="2713037" y="601662"/>
            <a:ext cx="6696075" cy="6104375"/>
          </a:xfrm>
          <a:prstGeom prst="rect">
            <a:avLst/>
          </a:prstGeom>
        </p:spPr>
      </p:pic>
    </p:spTree>
    <p:extLst>
      <p:ext uri="{BB962C8B-B14F-4D97-AF65-F5344CB8AC3E}">
        <p14:creationId xmlns:p14="http://schemas.microsoft.com/office/powerpoint/2010/main" val="309979512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1846659"/>
          </a:xfrm>
        </p:spPr>
        <p:txBody>
          <a:bodyPr/>
          <a:lstStyle/>
          <a:p>
            <a:r>
              <a:rPr lang="en-US" dirty="0" smtClean="0"/>
              <a:t>DEMO</a:t>
            </a:r>
            <a:r>
              <a:rPr lang="en-US" sz="5400" dirty="0" smtClean="0">
                <a:solidFill>
                  <a:schemeClr val="tx2"/>
                </a:solidFill>
              </a:rPr>
              <a:t/>
            </a:r>
            <a:br>
              <a:rPr lang="en-US" sz="5400" dirty="0" smtClean="0">
                <a:solidFill>
                  <a:schemeClr val="tx2"/>
                </a:solidFill>
              </a:rPr>
            </a:br>
            <a:r>
              <a:rPr lang="en-US" sz="5400" dirty="0" err="1" smtClean="0">
                <a:solidFill>
                  <a:schemeClr val="tx2"/>
                </a:solidFill>
              </a:rPr>
              <a:t>Mejorando</a:t>
            </a:r>
            <a:r>
              <a:rPr lang="en-US" sz="5400" dirty="0" smtClean="0">
                <a:solidFill>
                  <a:schemeClr val="tx2"/>
                </a:solidFill>
              </a:rPr>
              <a:t> </a:t>
            </a:r>
            <a:endParaRPr lang="en-US" sz="5400" dirty="0">
              <a:solidFill>
                <a:schemeClr val="tx2"/>
              </a:solidFill>
            </a:endParaRPr>
          </a:p>
        </p:txBody>
      </p:sp>
      <p:pic>
        <p:nvPicPr>
          <p:cNvPr id="3" name="Picture 4" descr="Resultado de imagen para personal bra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037" y="3040062"/>
            <a:ext cx="3465488" cy="1838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207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1439862"/>
            <a:ext cx="11887200" cy="1181862"/>
          </a:xfrm>
        </p:spPr>
        <p:txBody>
          <a:bodyPr/>
          <a:lstStyle/>
          <a:p>
            <a:r>
              <a:rPr lang="en-US" dirty="0" smtClean="0"/>
              <a:t>Cortana Analytics Suite</a:t>
            </a:r>
            <a:endParaRPr lang="en-US" sz="7200" dirty="0"/>
          </a:p>
        </p:txBody>
      </p:sp>
    </p:spTree>
    <p:extLst>
      <p:ext uri="{BB962C8B-B14F-4D97-AF65-F5344CB8AC3E}">
        <p14:creationId xmlns:p14="http://schemas.microsoft.com/office/powerpoint/2010/main" val="21867416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Rubén Pertusa López</a:t>
            </a:r>
            <a:endParaRPr lang="en-GB" dirty="0"/>
          </a:p>
        </p:txBody>
      </p:sp>
      <p:sp>
        <p:nvSpPr>
          <p:cNvPr id="3" name="Text Placeholder 2"/>
          <p:cNvSpPr>
            <a:spLocks noGrp="1"/>
          </p:cNvSpPr>
          <p:nvPr>
            <p:ph type="body" sz="quarter" idx="10"/>
          </p:nvPr>
        </p:nvSpPr>
        <p:spPr>
          <a:xfrm>
            <a:off x="274638" y="1212850"/>
            <a:ext cx="11887200" cy="3927229"/>
          </a:xfrm>
        </p:spPr>
        <p:txBody>
          <a:bodyPr/>
          <a:lstStyle/>
          <a:p>
            <a:pPr>
              <a:lnSpc>
                <a:spcPct val="120000"/>
              </a:lnSpc>
            </a:pPr>
            <a:r>
              <a:rPr lang="es-ES" sz="3200" dirty="0">
                <a:solidFill>
                  <a:schemeClr val="tx1"/>
                </a:solidFill>
                <a:cs typeface="Gotham-Book"/>
              </a:rPr>
              <a:t>Microsoft Data </a:t>
            </a:r>
            <a:r>
              <a:rPr lang="es-ES" sz="3200" dirty="0" err="1">
                <a:solidFill>
                  <a:schemeClr val="tx1"/>
                </a:solidFill>
                <a:cs typeface="Gotham-Book"/>
              </a:rPr>
              <a:t>Platform</a:t>
            </a:r>
            <a:r>
              <a:rPr lang="es-ES" sz="3200" dirty="0">
                <a:solidFill>
                  <a:schemeClr val="tx1"/>
                </a:solidFill>
                <a:cs typeface="Gotham-Book"/>
              </a:rPr>
              <a:t> MVP</a:t>
            </a:r>
          </a:p>
          <a:p>
            <a:pPr>
              <a:lnSpc>
                <a:spcPct val="120000"/>
              </a:lnSpc>
            </a:pPr>
            <a:r>
              <a:rPr lang="es-ES" sz="3200" dirty="0">
                <a:cs typeface="Gotham-Book"/>
              </a:rPr>
              <a:t>BI &amp; Big Data </a:t>
            </a:r>
            <a:r>
              <a:rPr lang="es-ES" sz="3200" dirty="0" err="1">
                <a:cs typeface="Gotham-Book"/>
              </a:rPr>
              <a:t>Architect</a:t>
            </a:r>
            <a:r>
              <a:rPr lang="es-ES" sz="3200" dirty="0">
                <a:cs typeface="Gotham-Book"/>
              </a:rPr>
              <a:t> @ </a:t>
            </a:r>
            <a:r>
              <a:rPr lang="es-ES" sz="3200" dirty="0" err="1">
                <a:cs typeface="Gotham-Book"/>
              </a:rPr>
              <a:t>Financial</a:t>
            </a:r>
            <a:r>
              <a:rPr lang="es-ES" sz="3200" dirty="0">
                <a:cs typeface="Gotham-Book"/>
              </a:rPr>
              <a:t> </a:t>
            </a:r>
            <a:r>
              <a:rPr lang="es-ES" sz="3200" dirty="0" err="1">
                <a:cs typeface="Gotham-Book"/>
              </a:rPr>
              <a:t>Risk</a:t>
            </a:r>
            <a:r>
              <a:rPr lang="es-ES" sz="3200" dirty="0">
                <a:cs typeface="Gotham-Book"/>
              </a:rPr>
              <a:t> </a:t>
            </a:r>
            <a:r>
              <a:rPr lang="es-ES" sz="3200" dirty="0" err="1">
                <a:cs typeface="Gotham-Book"/>
              </a:rPr>
              <a:t>Mgmt</a:t>
            </a:r>
            <a:r>
              <a:rPr lang="es-ES" sz="3200" dirty="0">
                <a:cs typeface="Gotham-Book"/>
              </a:rPr>
              <a:t> BIS</a:t>
            </a:r>
          </a:p>
          <a:p>
            <a:pPr>
              <a:lnSpc>
                <a:spcPct val="120000"/>
              </a:lnSpc>
            </a:pPr>
            <a:r>
              <a:rPr lang="es-ES" sz="3200" dirty="0" err="1">
                <a:solidFill>
                  <a:schemeClr val="tx1"/>
                </a:solidFill>
                <a:cs typeface="Gotham-Book"/>
              </a:rPr>
              <a:t>Future</a:t>
            </a:r>
            <a:r>
              <a:rPr lang="es-ES" sz="3200" dirty="0">
                <a:solidFill>
                  <a:schemeClr val="tx1"/>
                </a:solidFill>
                <a:cs typeface="Gotham-Book"/>
              </a:rPr>
              <a:t> Data </a:t>
            </a:r>
            <a:r>
              <a:rPr lang="es-ES" sz="3200" dirty="0" err="1">
                <a:solidFill>
                  <a:schemeClr val="tx1"/>
                </a:solidFill>
                <a:cs typeface="Gotham-Book"/>
              </a:rPr>
              <a:t>Mining</a:t>
            </a:r>
            <a:r>
              <a:rPr lang="es-ES" sz="3200" dirty="0">
                <a:solidFill>
                  <a:schemeClr val="tx1"/>
                </a:solidFill>
                <a:cs typeface="Gotham-Book"/>
              </a:rPr>
              <a:t> PhD</a:t>
            </a:r>
          </a:p>
          <a:p>
            <a:pPr>
              <a:lnSpc>
                <a:spcPct val="120000"/>
              </a:lnSpc>
            </a:pPr>
            <a:r>
              <a:rPr lang="es-ES" sz="3200" dirty="0">
                <a:cs typeface="Gotham-Book"/>
                <a:hlinkClick r:id="rId2"/>
              </a:rPr>
              <a:t>www.sqlpass.es</a:t>
            </a:r>
            <a:r>
              <a:rPr lang="es-ES" sz="3200" dirty="0">
                <a:cs typeface="Gotham-Book"/>
              </a:rPr>
              <a:t> , </a:t>
            </a:r>
            <a:r>
              <a:rPr lang="es-ES" sz="3200" dirty="0" err="1">
                <a:solidFill>
                  <a:schemeClr val="tx1"/>
                </a:solidFill>
                <a:cs typeface="Gotham-Book"/>
              </a:rPr>
              <a:t>SQLSaturday</a:t>
            </a:r>
            <a:r>
              <a:rPr lang="es-ES" sz="3200" dirty="0">
                <a:solidFill>
                  <a:schemeClr val="tx1"/>
                </a:solidFill>
                <a:cs typeface="Gotham-Book"/>
              </a:rPr>
              <a:t> Madrid/Barcelona </a:t>
            </a:r>
            <a:r>
              <a:rPr lang="es-ES" sz="3200" dirty="0" err="1" smtClean="0">
                <a:solidFill>
                  <a:schemeClr val="tx1"/>
                </a:solidFill>
                <a:cs typeface="Gotham-Book"/>
              </a:rPr>
              <a:t>founder</a:t>
            </a:r>
            <a:endParaRPr lang="es-ES" sz="3200" dirty="0">
              <a:cs typeface="Gotham-Book"/>
            </a:endParaRPr>
          </a:p>
          <a:p>
            <a:r>
              <a:rPr lang="es-ES" sz="3200" dirty="0">
                <a:solidFill>
                  <a:schemeClr val="tx1"/>
                </a:solidFill>
                <a:cs typeface="Gotham-Book"/>
              </a:rPr>
              <a:t>Speaker: PASS BA Chicago, </a:t>
            </a:r>
            <a:r>
              <a:rPr lang="es-ES" sz="3200" dirty="0" err="1">
                <a:solidFill>
                  <a:schemeClr val="tx1"/>
                </a:solidFill>
                <a:cs typeface="Gotham-Book"/>
              </a:rPr>
              <a:t>SQLSaturdays</a:t>
            </a:r>
            <a:r>
              <a:rPr lang="es-ES" sz="3200" dirty="0">
                <a:solidFill>
                  <a:schemeClr val="tx1"/>
                </a:solidFill>
                <a:cs typeface="Gotham-Book"/>
              </a:rPr>
              <a:t>, </a:t>
            </a:r>
            <a:r>
              <a:rPr lang="es-ES" sz="3200" dirty="0" err="1">
                <a:solidFill>
                  <a:schemeClr val="tx1"/>
                </a:solidFill>
                <a:cs typeface="Gotham-Book"/>
              </a:rPr>
              <a:t>Sharepoint</a:t>
            </a:r>
            <a:r>
              <a:rPr lang="es-ES" sz="3200" dirty="0">
                <a:solidFill>
                  <a:schemeClr val="tx1"/>
                </a:solidFill>
                <a:cs typeface="Gotham-Book"/>
              </a:rPr>
              <a:t> </a:t>
            </a:r>
            <a:r>
              <a:rPr lang="es-ES" sz="3200" dirty="0" err="1">
                <a:solidFill>
                  <a:schemeClr val="tx1"/>
                </a:solidFill>
                <a:cs typeface="Gotham-Book"/>
              </a:rPr>
              <a:t>Conference</a:t>
            </a:r>
            <a:r>
              <a:rPr lang="es-ES" sz="3200" dirty="0">
                <a:solidFill>
                  <a:schemeClr val="tx1"/>
                </a:solidFill>
                <a:cs typeface="Gotham-Book"/>
              </a:rPr>
              <a:t>…</a:t>
            </a:r>
          </a:p>
          <a:p>
            <a:endParaRPr lang="en-GB" sz="32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rcRect l="16862" r="16862"/>
          <a:stretch>
            <a:fillRect/>
          </a:stretch>
        </p:blipFill>
        <p:spPr>
          <a:xfrm rot="240000">
            <a:off x="9443659" y="-59117"/>
            <a:ext cx="3007145" cy="3007145"/>
          </a:xfrm>
          <a:prstGeom prst="rect">
            <a:avLst/>
          </a:prstGeom>
        </p:spPr>
      </p:pic>
      <p:sp>
        <p:nvSpPr>
          <p:cNvPr id="5" name="Text Placeholder 2"/>
          <p:cNvSpPr txBox="1">
            <a:spLocks/>
          </p:cNvSpPr>
          <p:nvPr/>
        </p:nvSpPr>
        <p:spPr>
          <a:xfrm>
            <a:off x="4084637" y="4945062"/>
            <a:ext cx="7239001" cy="171123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3200" b="1" dirty="0" smtClean="0">
                <a:hlinkClick r:id="rId4"/>
              </a:rPr>
              <a:t>rpertusalopez@gmail.com</a:t>
            </a:r>
            <a:endParaRPr lang="es-ES" sz="3200" b="1" dirty="0" smtClean="0"/>
          </a:p>
          <a:p>
            <a:r>
              <a:rPr lang="es-ES" sz="3200" dirty="0" smtClean="0"/>
              <a:t>Twitter: </a:t>
            </a:r>
            <a:r>
              <a:rPr lang="es-ES" sz="3200" b="1" dirty="0" smtClean="0"/>
              <a:t>@</a:t>
            </a:r>
            <a:r>
              <a:rPr lang="es-ES" sz="3200" b="1" dirty="0" err="1" smtClean="0"/>
              <a:t>rpertusa</a:t>
            </a:r>
            <a:endParaRPr lang="es-ES" sz="3200" b="1" dirty="0" smtClean="0"/>
          </a:p>
          <a:p>
            <a:r>
              <a:rPr lang="es-ES" sz="3200" dirty="0" smtClean="0"/>
              <a:t>Web: </a:t>
            </a:r>
            <a:r>
              <a:rPr lang="es-ES" sz="3200" b="1" dirty="0" smtClean="0">
                <a:hlinkClick r:id="rId5"/>
              </a:rPr>
              <a:t>www.rpertusa.com</a:t>
            </a:r>
            <a:r>
              <a:rPr lang="es-ES" sz="3200" dirty="0" smtClean="0"/>
              <a:t> </a:t>
            </a:r>
            <a:endParaRPr lang="en-GB" sz="3200" dirty="0"/>
          </a:p>
        </p:txBody>
      </p:sp>
    </p:spTree>
    <p:extLst>
      <p:ext uri="{BB962C8B-B14F-4D97-AF65-F5344CB8AC3E}">
        <p14:creationId xmlns:p14="http://schemas.microsoft.com/office/powerpoint/2010/main" val="263413339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PowerBI</a:t>
            </a:r>
            <a:r>
              <a:rPr lang="en-US" dirty="0" smtClean="0"/>
              <a:t> </a:t>
            </a:r>
            <a:r>
              <a:rPr lang="en-US" dirty="0" err="1" smtClean="0"/>
              <a:t>en</a:t>
            </a:r>
            <a:r>
              <a:rPr lang="en-US" dirty="0" smtClean="0"/>
              <a:t> Cortana Analytics Suite</a:t>
            </a:r>
            <a:endParaRPr lang="en-US" dirty="0"/>
          </a:p>
        </p:txBody>
      </p:sp>
      <p:grpSp>
        <p:nvGrpSpPr>
          <p:cNvPr id="3" name="Group 2"/>
          <p:cNvGrpSpPr/>
          <p:nvPr/>
        </p:nvGrpSpPr>
        <p:grpSpPr>
          <a:xfrm>
            <a:off x="10714037" y="2201862"/>
            <a:ext cx="575965" cy="2176206"/>
            <a:chOff x="10611830" y="3082745"/>
            <a:chExt cx="575965" cy="2176206"/>
          </a:xfrm>
        </p:grpSpPr>
        <p:cxnSp>
          <p:nvCxnSpPr>
            <p:cNvPr id="141" name="Straight Connector 140"/>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05" idx="3"/>
            </p:cNvCxnSpPr>
            <p:nvPr/>
          </p:nvCxnSpPr>
          <p:spPr>
            <a:xfrm flipV="1">
              <a:off x="10778770" y="4466217"/>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 name="Straight Connector 3"/>
          <p:cNvCxnSpPr/>
          <p:nvPr/>
        </p:nvCxnSpPr>
        <p:spPr>
          <a:xfrm flipV="1">
            <a:off x="10721798" y="5089031"/>
            <a:ext cx="530630" cy="65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8640224" y="4940150"/>
            <a:ext cx="2265886" cy="1056231"/>
            <a:chOff x="8538017" y="4739224"/>
            <a:chExt cx="2265886" cy="1056231"/>
          </a:xfrm>
        </p:grpSpPr>
        <p:sp>
          <p:nvSpPr>
            <p:cNvPr id="132" name="Rectangle 131"/>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25012">
                <a:spcBef>
                  <a:spcPct val="0"/>
                </a:spcBef>
                <a:spcAft>
                  <a:spcPct val="35000"/>
                </a:spcAft>
              </a:pPr>
              <a:r>
                <a:rPr lang="en-US"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33" name="Rectangle 132"/>
            <p:cNvSpPr/>
            <p:nvPr/>
          </p:nvSpPr>
          <p:spPr>
            <a:xfrm>
              <a:off x="9204619" y="5056791"/>
              <a:ext cx="1599284" cy="738664"/>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34" name="Group 133"/>
            <p:cNvGrpSpPr/>
            <p:nvPr/>
          </p:nvGrpSpPr>
          <p:grpSpPr>
            <a:xfrm>
              <a:off x="8754885" y="5208429"/>
              <a:ext cx="433307" cy="352792"/>
              <a:chOff x="-2530475" y="305948"/>
              <a:chExt cx="1119187" cy="911226"/>
            </a:xfrm>
            <a:solidFill>
              <a:schemeClr val="bg1"/>
            </a:solidFill>
          </p:grpSpPr>
          <p:sp>
            <p:nvSpPr>
              <p:cNvPr id="135" name="Freeform 134"/>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000">
                  <a:solidFill>
                    <a:srgbClr val="FFFFFF"/>
                  </a:solidFill>
                </a:endParaRPr>
              </a:p>
            </p:txBody>
          </p:sp>
          <p:sp>
            <p:nvSpPr>
              <p:cNvPr id="136" name="Freeform 135"/>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000">
                  <a:solidFill>
                    <a:srgbClr val="FFFFFF"/>
                  </a:solidFill>
                </a:endParaRPr>
              </a:p>
            </p:txBody>
          </p:sp>
          <p:sp>
            <p:nvSpPr>
              <p:cNvPr id="137" name="Freeform 136"/>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000">
                  <a:solidFill>
                    <a:srgbClr val="FFFFFF"/>
                  </a:solidFill>
                </a:endParaRPr>
              </a:p>
            </p:txBody>
          </p:sp>
          <p:sp>
            <p:nvSpPr>
              <p:cNvPr id="138" name="Freeform 137"/>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000">
                  <a:solidFill>
                    <a:srgbClr val="FFFFFF"/>
                  </a:solidFill>
                </a:endParaRPr>
              </a:p>
            </p:txBody>
          </p:sp>
          <p:sp>
            <p:nvSpPr>
              <p:cNvPr id="139" name="Freeform 138"/>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000">
                  <a:solidFill>
                    <a:srgbClr val="FFFFFF"/>
                  </a:solidFill>
                </a:endParaRPr>
              </a:p>
            </p:txBody>
          </p:sp>
          <p:sp>
            <p:nvSpPr>
              <p:cNvPr id="140" name="Freeform 139"/>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000">
                  <a:solidFill>
                    <a:srgbClr val="FFFFFF"/>
                  </a:solidFill>
                </a:endParaRPr>
              </a:p>
            </p:txBody>
          </p:sp>
        </p:grpSp>
      </p:grpSp>
      <p:grpSp>
        <p:nvGrpSpPr>
          <p:cNvPr id="6" name="Group 5"/>
          <p:cNvGrpSpPr/>
          <p:nvPr/>
        </p:nvGrpSpPr>
        <p:grpSpPr>
          <a:xfrm>
            <a:off x="8640223" y="3826530"/>
            <a:ext cx="2137749" cy="1021331"/>
            <a:chOff x="8538016" y="3277427"/>
            <a:chExt cx="2137749" cy="1021331"/>
          </a:xfrm>
        </p:grpSpPr>
        <p:sp>
          <p:nvSpPr>
            <p:cNvPr id="108" name="Rectangle 107"/>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25012">
                <a:spcBef>
                  <a:spcPct val="0"/>
                </a:spcBef>
                <a:spcAft>
                  <a:spcPct val="35000"/>
                </a:spcAft>
              </a:pPr>
              <a:r>
                <a:rPr lang="en-US"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09" name="Rectangle 108"/>
            <p:cNvSpPr/>
            <p:nvPr/>
          </p:nvSpPr>
          <p:spPr>
            <a:xfrm>
              <a:off x="9204619" y="3670433"/>
              <a:ext cx="1010277" cy="307777"/>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110" name="Rectangle 109"/>
            <p:cNvSpPr/>
            <p:nvPr/>
          </p:nvSpPr>
          <p:spPr>
            <a:xfrm>
              <a:off x="9204619" y="3990981"/>
              <a:ext cx="1076449" cy="307777"/>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111" name="Group 110"/>
            <p:cNvGrpSpPr/>
            <p:nvPr/>
          </p:nvGrpSpPr>
          <p:grpSpPr>
            <a:xfrm>
              <a:off x="8892357" y="3676097"/>
              <a:ext cx="269629" cy="255077"/>
              <a:chOff x="3248025" y="1189989"/>
              <a:chExt cx="5153661" cy="4875531"/>
            </a:xfrm>
            <a:solidFill>
              <a:schemeClr val="bg1"/>
            </a:solidFill>
          </p:grpSpPr>
          <p:sp>
            <p:nvSpPr>
              <p:cNvPr id="127" name="Freeform 126"/>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127"/>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Freeform 128"/>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129"/>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Freeform 130"/>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2" name="Group 111"/>
            <p:cNvGrpSpPr/>
            <p:nvPr/>
          </p:nvGrpSpPr>
          <p:grpSpPr>
            <a:xfrm>
              <a:off x="8883959" y="4029214"/>
              <a:ext cx="286422" cy="241797"/>
              <a:chOff x="4746173" y="1443591"/>
              <a:chExt cx="4626426" cy="3905623"/>
            </a:xfrm>
            <a:solidFill>
              <a:schemeClr val="bg1"/>
            </a:solidFill>
          </p:grpSpPr>
          <p:grpSp>
            <p:nvGrpSpPr>
              <p:cNvPr id="113" name="Group 112"/>
              <p:cNvGrpSpPr>
                <a:grpSpLocks noChangeAspect="1"/>
              </p:cNvGrpSpPr>
              <p:nvPr/>
            </p:nvGrpSpPr>
            <p:grpSpPr bwMode="auto">
              <a:xfrm>
                <a:off x="4746173" y="2973315"/>
                <a:ext cx="1414640" cy="2318441"/>
                <a:chOff x="-1261" y="1888"/>
                <a:chExt cx="576" cy="944"/>
              </a:xfrm>
              <a:grpFill/>
            </p:grpSpPr>
            <p:sp>
              <p:nvSpPr>
                <p:cNvPr id="124" name="Freeform 123"/>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3"/>
                  <a:endParaRPr lang="en-US">
                    <a:solidFill>
                      <a:srgbClr val="FFFFFF"/>
                    </a:solidFill>
                  </a:endParaRPr>
                </a:p>
              </p:txBody>
            </p:sp>
            <p:sp>
              <p:nvSpPr>
                <p:cNvPr id="125" name="Freeform 124"/>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3"/>
                  <a:endParaRPr lang="en-US">
                    <a:solidFill>
                      <a:srgbClr val="FFFFFF"/>
                    </a:solidFill>
                  </a:endParaRPr>
                </a:p>
              </p:txBody>
            </p:sp>
            <p:sp>
              <p:nvSpPr>
                <p:cNvPr id="126" name="Freeform 125"/>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3"/>
                  <a:endParaRPr lang="en-US">
                    <a:solidFill>
                      <a:srgbClr val="FFFFFF"/>
                    </a:solidFill>
                  </a:endParaRPr>
                </a:p>
              </p:txBody>
            </p:sp>
          </p:grpSp>
          <p:grpSp>
            <p:nvGrpSpPr>
              <p:cNvPr id="114" name="Group 113"/>
              <p:cNvGrpSpPr/>
              <p:nvPr/>
            </p:nvGrpSpPr>
            <p:grpSpPr>
              <a:xfrm>
                <a:off x="5345480" y="1443592"/>
                <a:ext cx="1381394" cy="1269128"/>
                <a:chOff x="5345480" y="1443592"/>
                <a:chExt cx="1381394" cy="1269128"/>
              </a:xfrm>
              <a:grpFill/>
            </p:grpSpPr>
            <p:sp>
              <p:nvSpPr>
                <p:cNvPr id="122" name="Bent Arrow 121"/>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Isosceles Triangle 122"/>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rot="10800000">
                <a:off x="7049745" y="4080086"/>
                <a:ext cx="1381394" cy="1269128"/>
                <a:chOff x="5345480" y="1443592"/>
                <a:chExt cx="1381394" cy="1269128"/>
              </a:xfrm>
              <a:grpFill/>
            </p:grpSpPr>
            <p:sp>
              <p:nvSpPr>
                <p:cNvPr id="120" name="Bent Arrow 119"/>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Isosceles Triangle 120"/>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6" name="Freeform 115"/>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Rectangle 116"/>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8630120" y="2723364"/>
            <a:ext cx="2147853" cy="1005840"/>
            <a:chOff x="8527913" y="2888721"/>
            <a:chExt cx="2147853" cy="1005840"/>
          </a:xfrm>
        </p:grpSpPr>
        <p:sp>
          <p:nvSpPr>
            <p:cNvPr id="105" name="Rectangle 10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25012">
                <a:spcBef>
                  <a:spcPct val="0"/>
                </a:spcBef>
                <a:spcAft>
                  <a:spcPct val="35000"/>
                </a:spcAft>
              </a:pPr>
              <a:r>
                <a:rPr lang="en-US"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06" name="Rectangle 105"/>
            <p:cNvSpPr/>
            <p:nvPr/>
          </p:nvSpPr>
          <p:spPr>
            <a:xfrm>
              <a:off x="9194516" y="3376977"/>
              <a:ext cx="773673" cy="307777"/>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Cortana</a:t>
              </a:r>
            </a:p>
          </p:txBody>
        </p:sp>
        <p:pic>
          <p:nvPicPr>
            <p:cNvPr id="107" name="Picture 106" descr="http://winaero.com/blog/wp-content/uploads/2015/01/cortana-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8640224" y="1622321"/>
            <a:ext cx="2137750" cy="1005840"/>
            <a:chOff x="8538017" y="1787678"/>
            <a:chExt cx="2137750" cy="1005840"/>
          </a:xfrm>
        </p:grpSpPr>
        <p:sp>
          <p:nvSpPr>
            <p:cNvPr id="97" name="Rectangle 96"/>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25012">
                <a:spcBef>
                  <a:spcPct val="0"/>
                </a:spcBef>
                <a:spcAft>
                  <a:spcPct val="35000"/>
                </a:spcAft>
              </a:pPr>
              <a:r>
                <a:rPr lang="en-US"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98" name="Group 97"/>
            <p:cNvGrpSpPr/>
            <p:nvPr/>
          </p:nvGrpSpPr>
          <p:grpSpPr>
            <a:xfrm>
              <a:off x="8847475" y="2434373"/>
              <a:ext cx="399110" cy="255091"/>
              <a:chOff x="4481847" y="2708926"/>
              <a:chExt cx="673103" cy="430214"/>
            </a:xfrm>
            <a:solidFill>
              <a:schemeClr val="bg1"/>
            </a:solidFill>
          </p:grpSpPr>
          <p:sp>
            <p:nvSpPr>
              <p:cNvPr id="100" name="Freeform 99"/>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000">
                  <a:solidFill>
                    <a:srgbClr val="FFFFFF"/>
                  </a:solidFill>
                </a:endParaRPr>
              </a:p>
            </p:txBody>
          </p:sp>
          <p:sp>
            <p:nvSpPr>
              <p:cNvPr id="101" name="Freeform 100"/>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000">
                  <a:solidFill>
                    <a:srgbClr val="FFFFFF"/>
                  </a:solidFill>
                </a:endParaRPr>
              </a:p>
            </p:txBody>
          </p:sp>
          <p:sp>
            <p:nvSpPr>
              <p:cNvPr id="102" name="Freeform 101"/>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000">
                  <a:solidFill>
                    <a:srgbClr val="FFFFFF"/>
                  </a:solidFill>
                </a:endParaRPr>
              </a:p>
            </p:txBody>
          </p:sp>
          <p:sp>
            <p:nvSpPr>
              <p:cNvPr id="103" name="Freeform 102"/>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000">
                  <a:solidFill>
                    <a:srgbClr val="FFFFFF"/>
                  </a:solidFill>
                </a:endParaRPr>
              </a:p>
            </p:txBody>
          </p:sp>
          <p:sp>
            <p:nvSpPr>
              <p:cNvPr id="104" name="Freeform 103"/>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000">
                  <a:solidFill>
                    <a:srgbClr val="FFFFFF"/>
                  </a:solidFill>
                </a:endParaRPr>
              </a:p>
            </p:txBody>
          </p:sp>
        </p:grpSp>
        <p:sp>
          <p:nvSpPr>
            <p:cNvPr id="99" name="Rectangle 98"/>
            <p:cNvSpPr/>
            <p:nvPr/>
          </p:nvSpPr>
          <p:spPr>
            <a:xfrm>
              <a:off x="9204619" y="2421304"/>
              <a:ext cx="822789" cy="307777"/>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Power BI</a:t>
              </a:r>
            </a:p>
          </p:txBody>
        </p:sp>
      </p:grpSp>
      <p:grpSp>
        <p:nvGrpSpPr>
          <p:cNvPr id="9" name="Group 8"/>
          <p:cNvGrpSpPr/>
          <p:nvPr/>
        </p:nvGrpSpPr>
        <p:grpSpPr>
          <a:xfrm>
            <a:off x="6380123" y="1625038"/>
            <a:ext cx="2370146" cy="4320099"/>
            <a:chOff x="6277916" y="1790395"/>
            <a:chExt cx="2370146" cy="4320099"/>
          </a:xfrm>
        </p:grpSpPr>
        <p:sp>
          <p:nvSpPr>
            <p:cNvPr id="79" name="Rectangle 78"/>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25012">
                <a:spcBef>
                  <a:spcPct val="0"/>
                </a:spcBef>
                <a:spcAft>
                  <a:spcPct val="35000"/>
                </a:spcAft>
              </a:pPr>
              <a:r>
                <a:rPr lang="en-US"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80" name="Picture 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81" name="Picture 8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82" name="Picture 8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499770" cy="523220"/>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a:t>
              </a:r>
            </a:p>
          </p:txBody>
        </p:sp>
        <p:sp>
          <p:nvSpPr>
            <p:cNvPr id="84" name="Rectangle 83"/>
            <p:cNvSpPr/>
            <p:nvPr/>
          </p:nvSpPr>
          <p:spPr>
            <a:xfrm>
              <a:off x="6808759" y="3900664"/>
              <a:ext cx="1662315" cy="523220"/>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HDInsight (Hadoop)</a:t>
              </a:r>
            </a:p>
          </p:txBody>
        </p:sp>
        <p:sp>
          <p:nvSpPr>
            <p:cNvPr id="85" name="Rectangle 84"/>
            <p:cNvSpPr/>
            <p:nvPr/>
          </p:nvSpPr>
          <p:spPr>
            <a:xfrm>
              <a:off x="6808759" y="4922306"/>
              <a:ext cx="1389868" cy="523220"/>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86" name="Group 85"/>
            <p:cNvGrpSpPr/>
            <p:nvPr/>
          </p:nvGrpSpPr>
          <p:grpSpPr>
            <a:xfrm>
              <a:off x="8352819" y="2143445"/>
              <a:ext cx="295243" cy="1834529"/>
              <a:chOff x="3832324" y="5254390"/>
              <a:chExt cx="295243" cy="1834529"/>
            </a:xfrm>
          </p:grpSpPr>
          <p:sp>
            <p:nvSpPr>
              <p:cNvPr id="94" name="Isosceles Triangle 9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Isosceles Triangle 94"/>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Isosceles Triangle 95"/>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7" name="Group 86"/>
            <p:cNvGrpSpPr/>
            <p:nvPr/>
          </p:nvGrpSpPr>
          <p:grpSpPr>
            <a:xfrm>
              <a:off x="8352819" y="4071625"/>
              <a:ext cx="295243" cy="853675"/>
              <a:chOff x="3832324" y="5673490"/>
              <a:chExt cx="295243" cy="853675"/>
            </a:xfrm>
          </p:grpSpPr>
          <p:sp>
            <p:nvSpPr>
              <p:cNvPr id="92" name="Isosceles Triangle 9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Isosceles Triangle 9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 name="Group 87"/>
            <p:cNvGrpSpPr/>
            <p:nvPr/>
          </p:nvGrpSpPr>
          <p:grpSpPr>
            <a:xfrm>
              <a:off x="8352819" y="5171433"/>
              <a:ext cx="295243" cy="853675"/>
              <a:chOff x="3832324" y="5397265"/>
              <a:chExt cx="295243" cy="853675"/>
            </a:xfrm>
          </p:grpSpPr>
          <p:sp>
            <p:nvSpPr>
              <p:cNvPr id="90" name="Isosceles Triangle 89"/>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Isosceles Triangle 90"/>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9" name="Isosceles Triangle 88"/>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Freeform 9"/>
          <p:cNvSpPr>
            <a:spLocks noEditPoints="1"/>
          </p:cNvSpPr>
          <p:nvPr/>
        </p:nvSpPr>
        <p:spPr bwMode="auto">
          <a:xfrm>
            <a:off x="9166874" y="3285525"/>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3"/>
            <a:endParaRPr lang="en-US">
              <a:solidFill>
                <a:srgbClr val="FFFFFF"/>
              </a:solidFill>
            </a:endParaRPr>
          </a:p>
        </p:txBody>
      </p:sp>
      <p:sp>
        <p:nvSpPr>
          <p:cNvPr id="11" name="Rectangle 10"/>
          <p:cNvSpPr/>
          <p:nvPr/>
        </p:nvSpPr>
        <p:spPr>
          <a:xfrm>
            <a:off x="503735" y="6034742"/>
            <a:ext cx="655144" cy="345163"/>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725012">
              <a:spcBef>
                <a:spcPct val="0"/>
              </a:spcBef>
              <a:spcAft>
                <a:spcPct val="35000"/>
              </a:spcAft>
            </a:pPr>
            <a:r>
              <a:rPr lang="en-US" sz="1600" b="1" spc="-30" dirty="0">
                <a:latin typeface="Segoe UI Semilight" panose="020B0402040204020203" pitchFamily="34" charset="0"/>
                <a:cs typeface="Segoe UI Semilight" panose="020B0402040204020203" pitchFamily="34" charset="0"/>
              </a:rPr>
              <a:t>DATA</a:t>
            </a:r>
          </a:p>
        </p:txBody>
      </p:sp>
      <p:grpSp>
        <p:nvGrpSpPr>
          <p:cNvPr id="12" name="Group 11"/>
          <p:cNvGrpSpPr/>
          <p:nvPr/>
        </p:nvGrpSpPr>
        <p:grpSpPr>
          <a:xfrm>
            <a:off x="378438" y="1967344"/>
            <a:ext cx="1551146" cy="3827997"/>
            <a:chOff x="276231" y="2132701"/>
            <a:chExt cx="1551146" cy="3827997"/>
          </a:xfrm>
        </p:grpSpPr>
        <p:cxnSp>
          <p:nvCxnSpPr>
            <p:cNvPr id="69" name="Straight Connector 68"/>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3" name="Freeform 72"/>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00"/>
            </a:p>
          </p:txBody>
        </p:sp>
        <p:sp>
          <p:nvSpPr>
            <p:cNvPr id="74" name="TextBox 2"/>
            <p:cNvSpPr txBox="1"/>
            <p:nvPr/>
          </p:nvSpPr>
          <p:spPr>
            <a:xfrm>
              <a:off x="290952" y="2519818"/>
              <a:ext cx="1239881" cy="627822"/>
            </a:xfrm>
            <a:prstGeom prst="rect">
              <a:avLst/>
            </a:prstGeom>
            <a:noFill/>
          </p:spPr>
          <p:txBody>
            <a:bodyPr wrap="squar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lnSpc>
                  <a:spcPct val="90000"/>
                </a:lnSpc>
                <a:spcBef>
                  <a:spcPct val="0"/>
                </a:spcBef>
                <a:spcAft>
                  <a:spcPts val="600"/>
                </a:spcAft>
              </a:pPr>
              <a:r>
                <a:rPr lang="en-US" sz="1200" spc="-30" dirty="0">
                  <a:latin typeface="Segoe UI Semilight" panose="020B0402040204020203" pitchFamily="34" charset="0"/>
                  <a:cs typeface="Segoe UI Semilight" panose="020B0402040204020203" pitchFamily="34" charset="0"/>
                </a:rPr>
                <a:t>Business </a:t>
              </a:r>
              <a:br>
                <a:rPr lang="en-US" sz="1200" spc="-30" dirty="0">
                  <a:latin typeface="Segoe UI Semilight" panose="020B0402040204020203" pitchFamily="34" charset="0"/>
                  <a:cs typeface="Segoe UI Semilight" panose="020B0402040204020203" pitchFamily="34" charset="0"/>
                </a:rPr>
              </a:br>
              <a:r>
                <a:rPr lang="en-US" sz="1200" spc="-30" dirty="0">
                  <a:latin typeface="Segoe UI Semilight" panose="020B0402040204020203" pitchFamily="34" charset="0"/>
                  <a:cs typeface="Segoe UI Semilight" panose="020B0402040204020203" pitchFamily="34" charset="0"/>
                </a:rPr>
                <a:t>apps</a:t>
              </a:r>
            </a:p>
          </p:txBody>
        </p:sp>
        <p:sp>
          <p:nvSpPr>
            <p:cNvPr id="75" name="TextBox 105"/>
            <p:cNvSpPr txBox="1"/>
            <p:nvPr/>
          </p:nvSpPr>
          <p:spPr>
            <a:xfrm>
              <a:off x="286638" y="4033285"/>
              <a:ext cx="1239881" cy="627822"/>
            </a:xfrm>
            <a:prstGeom prst="rect">
              <a:avLst/>
            </a:prstGeom>
            <a:noFill/>
          </p:spPr>
          <p:txBody>
            <a:bodyPr wrap="squar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lnSpc>
                  <a:spcPct val="90000"/>
                </a:lnSpc>
                <a:spcBef>
                  <a:spcPct val="0"/>
                </a:spcBef>
                <a:spcAft>
                  <a:spcPts val="600"/>
                </a:spcAft>
              </a:pPr>
              <a:r>
                <a:rPr lang="en-US" sz="1200" spc="-30" dirty="0">
                  <a:latin typeface="Segoe UI Semilight" panose="020B0402040204020203" pitchFamily="34" charset="0"/>
                  <a:cs typeface="Segoe UI Semilight" panose="020B0402040204020203" pitchFamily="34" charset="0"/>
                </a:rPr>
                <a:t>Custom </a:t>
              </a:r>
              <a:br>
                <a:rPr lang="en-US" sz="1200" spc="-30" dirty="0">
                  <a:latin typeface="Segoe UI Semilight" panose="020B0402040204020203" pitchFamily="34" charset="0"/>
                  <a:cs typeface="Segoe UI Semilight" panose="020B0402040204020203" pitchFamily="34" charset="0"/>
                </a:rPr>
              </a:br>
              <a:r>
                <a:rPr lang="en-US" sz="1200" spc="-30" dirty="0">
                  <a:latin typeface="Segoe UI Semilight" panose="020B0402040204020203" pitchFamily="34" charset="0"/>
                  <a:cs typeface="Segoe UI Semilight" panose="020B0402040204020203" pitchFamily="34" charset="0"/>
                </a:rPr>
                <a:t>apps</a:t>
              </a:r>
            </a:p>
          </p:txBody>
        </p:sp>
        <p:sp>
          <p:nvSpPr>
            <p:cNvPr id="76" name="Freeform 75"/>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00"/>
            </a:p>
          </p:txBody>
        </p:sp>
        <p:sp>
          <p:nvSpPr>
            <p:cNvPr id="77" name="TextBox 109"/>
            <p:cNvSpPr txBox="1"/>
            <p:nvPr/>
          </p:nvSpPr>
          <p:spPr>
            <a:xfrm>
              <a:off x="276231" y="5332876"/>
              <a:ext cx="1551146" cy="627822"/>
            </a:xfrm>
            <a:prstGeom prst="rect">
              <a:avLst/>
            </a:prstGeom>
            <a:noFill/>
          </p:spPr>
          <p:txBody>
            <a:bodyPr wrap="squar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lnSpc>
                  <a:spcPct val="90000"/>
                </a:lnSpc>
                <a:spcBef>
                  <a:spcPct val="0"/>
                </a:spcBef>
                <a:spcAft>
                  <a:spcPts val="600"/>
                </a:spcAft>
              </a:pPr>
              <a:r>
                <a:rPr lang="en-US" sz="1200" spc="-30" dirty="0">
                  <a:latin typeface="Segoe UI Semilight" panose="020B0402040204020203" pitchFamily="34" charset="0"/>
                  <a:cs typeface="Segoe UI Semilight" panose="020B0402040204020203" pitchFamily="34" charset="0"/>
                </a:rPr>
                <a:t>Sensors </a:t>
              </a:r>
              <a:br>
                <a:rPr lang="en-US" sz="1200" spc="-30" dirty="0">
                  <a:latin typeface="Segoe UI Semilight" panose="020B0402040204020203" pitchFamily="34" charset="0"/>
                  <a:cs typeface="Segoe UI Semilight" panose="020B0402040204020203" pitchFamily="34" charset="0"/>
                </a:rPr>
              </a:br>
              <a:r>
                <a:rPr lang="en-US" sz="1200" spc="-30" dirty="0">
                  <a:latin typeface="Segoe UI Semilight" panose="020B0402040204020203" pitchFamily="34" charset="0"/>
                  <a:cs typeface="Segoe UI Semilight" panose="020B0402040204020203" pitchFamily="34" charset="0"/>
                </a:rPr>
                <a:t>and devices</a:t>
              </a:r>
            </a:p>
          </p:txBody>
        </p:sp>
        <p:sp>
          <p:nvSpPr>
            <p:cNvPr id="78" name="Freeform 77"/>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00"/>
            </a:p>
          </p:txBody>
        </p:sp>
      </p:grpSp>
      <p:sp>
        <p:nvSpPr>
          <p:cNvPr id="13" name="Rectangle 12"/>
          <p:cNvSpPr/>
          <p:nvPr/>
        </p:nvSpPr>
        <p:spPr>
          <a:xfrm>
            <a:off x="5328341" y="6034742"/>
            <a:ext cx="1436110" cy="345163"/>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INTELLIGENCE</a:t>
            </a:r>
          </a:p>
        </p:txBody>
      </p:sp>
      <p:sp>
        <p:nvSpPr>
          <p:cNvPr id="14" name="Right Arrow 13"/>
          <p:cNvSpPr/>
          <p:nvPr/>
        </p:nvSpPr>
        <p:spPr bwMode="auto">
          <a:xfrm>
            <a:off x="1857474" y="6074186"/>
            <a:ext cx="3484983"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a:xfrm>
            <a:off x="11236529" y="6034742"/>
            <a:ext cx="894496" cy="345163"/>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725012">
              <a:spcBef>
                <a:spcPct val="0"/>
              </a:spcBef>
              <a:spcAft>
                <a:spcPct val="35000"/>
              </a:spcAft>
            </a:pPr>
            <a:r>
              <a:rPr lang="en-US" sz="1600" b="1" spc="-30" dirty="0">
                <a:latin typeface="Segoe UI Semilight" panose="020B0402040204020203" pitchFamily="34" charset="0"/>
                <a:cs typeface="Segoe UI Semilight" panose="020B0402040204020203" pitchFamily="34" charset="0"/>
              </a:rPr>
              <a:t>ACTION</a:t>
            </a:r>
          </a:p>
        </p:txBody>
      </p:sp>
      <p:grpSp>
        <p:nvGrpSpPr>
          <p:cNvPr id="16" name="Group 15"/>
          <p:cNvGrpSpPr/>
          <p:nvPr/>
        </p:nvGrpSpPr>
        <p:grpSpPr>
          <a:xfrm>
            <a:off x="11022595" y="2910819"/>
            <a:ext cx="1239881" cy="1061341"/>
            <a:chOff x="10920388" y="2780901"/>
            <a:chExt cx="1239881" cy="1061341"/>
          </a:xfrm>
        </p:grpSpPr>
        <p:grpSp>
          <p:nvGrpSpPr>
            <p:cNvPr id="65" name="Group 64"/>
            <p:cNvGrpSpPr/>
            <p:nvPr/>
          </p:nvGrpSpPr>
          <p:grpSpPr>
            <a:xfrm>
              <a:off x="11311214" y="2780901"/>
              <a:ext cx="458180" cy="590870"/>
              <a:chOff x="8824650" y="2294433"/>
              <a:chExt cx="368737" cy="475523"/>
            </a:xfrm>
          </p:grpSpPr>
          <p:sp>
            <p:nvSpPr>
              <p:cNvPr id="67" name="Freeform 66"/>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00"/>
              </a:p>
            </p:txBody>
          </p:sp>
          <p:sp>
            <p:nvSpPr>
              <p:cNvPr id="68" name="Freeform 67"/>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00"/>
              </a:p>
            </p:txBody>
          </p:sp>
        </p:grpSp>
        <p:sp>
          <p:nvSpPr>
            <p:cNvPr id="66" name="TextBox 118"/>
            <p:cNvSpPr txBox="1"/>
            <p:nvPr/>
          </p:nvSpPr>
          <p:spPr>
            <a:xfrm>
              <a:off x="10920388" y="3380620"/>
              <a:ext cx="1239881" cy="461622"/>
            </a:xfrm>
            <a:prstGeom prst="rect">
              <a:avLst/>
            </a:prstGeom>
            <a:noFill/>
          </p:spPr>
          <p:txBody>
            <a:bodyPr wrap="squar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63">
                <a:lnSpc>
                  <a:spcPct val="90000"/>
                </a:lnSpc>
                <a:spcBef>
                  <a:spcPct val="0"/>
                </a:spcBef>
                <a:spcAft>
                  <a:spcPts val="600"/>
                </a:spcAft>
              </a:pPr>
              <a:r>
                <a:rPr lang="en-US" sz="1200" spc="-30" dirty="0">
                  <a:latin typeface="Segoe UI Semilight" panose="020B0402040204020203" pitchFamily="34" charset="0"/>
                  <a:cs typeface="Segoe UI Semilight" panose="020B0402040204020203" pitchFamily="34" charset="0"/>
                </a:rPr>
                <a:t>People</a:t>
              </a:r>
            </a:p>
          </p:txBody>
        </p:sp>
      </p:grpSp>
      <p:grpSp>
        <p:nvGrpSpPr>
          <p:cNvPr id="17" name="Group 16"/>
          <p:cNvGrpSpPr/>
          <p:nvPr/>
        </p:nvGrpSpPr>
        <p:grpSpPr>
          <a:xfrm>
            <a:off x="11186998" y="4595353"/>
            <a:ext cx="1077047" cy="1322508"/>
            <a:chOff x="11084791" y="4760710"/>
            <a:chExt cx="1077047" cy="1322508"/>
          </a:xfrm>
        </p:grpSpPr>
        <p:grpSp>
          <p:nvGrpSpPr>
            <p:cNvPr id="60" name="Group 59"/>
            <p:cNvGrpSpPr/>
            <p:nvPr/>
          </p:nvGrpSpPr>
          <p:grpSpPr>
            <a:xfrm>
              <a:off x="11311896" y="4760710"/>
              <a:ext cx="503712" cy="783392"/>
              <a:chOff x="8597110" y="4718972"/>
              <a:chExt cx="361215" cy="561776"/>
            </a:xfrm>
          </p:grpSpPr>
          <p:sp>
            <p:nvSpPr>
              <p:cNvPr id="62" name="Freeform 61"/>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00"/>
              </a:p>
            </p:txBody>
          </p:sp>
          <p:sp>
            <p:nvSpPr>
              <p:cNvPr id="63" name="Freeform 62"/>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00"/>
              </a:p>
            </p:txBody>
          </p:sp>
          <p:sp>
            <p:nvSpPr>
              <p:cNvPr id="64" name="Freeform 63"/>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00"/>
              </a:p>
            </p:txBody>
          </p:sp>
        </p:grpSp>
        <p:sp>
          <p:nvSpPr>
            <p:cNvPr id="61" name="TextBox 123"/>
            <p:cNvSpPr txBox="1"/>
            <p:nvPr/>
          </p:nvSpPr>
          <p:spPr>
            <a:xfrm>
              <a:off x="11084791" y="5455396"/>
              <a:ext cx="1077047" cy="627822"/>
            </a:xfrm>
            <a:prstGeom prst="rect">
              <a:avLst/>
            </a:prstGeom>
            <a:noFill/>
          </p:spPr>
          <p:txBody>
            <a:bodyPr wrap="squar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lnSpc>
                  <a:spcPct val="90000"/>
                </a:lnSpc>
                <a:spcBef>
                  <a:spcPct val="0"/>
                </a:spcBef>
                <a:spcAft>
                  <a:spcPts val="600"/>
                </a:spcAft>
              </a:pPr>
              <a:r>
                <a:rPr lang="en-US" sz="1200" spc="-30" dirty="0">
                  <a:latin typeface="Segoe UI Semilight" panose="020B0402040204020203" pitchFamily="34" charset="0"/>
                  <a:cs typeface="Segoe UI Semilight" panose="020B0402040204020203" pitchFamily="34" charset="0"/>
                </a:rPr>
                <a:t>Automated </a:t>
              </a:r>
              <a:br>
                <a:rPr lang="en-US" sz="1200" spc="-30" dirty="0">
                  <a:latin typeface="Segoe UI Semilight" panose="020B0402040204020203" pitchFamily="34" charset="0"/>
                  <a:cs typeface="Segoe UI Semilight" panose="020B0402040204020203" pitchFamily="34" charset="0"/>
                </a:rPr>
              </a:br>
              <a:r>
                <a:rPr lang="en-US" sz="1200" spc="-30" dirty="0">
                  <a:latin typeface="Segoe UI Semilight" panose="020B0402040204020203" pitchFamily="34" charset="0"/>
                  <a:cs typeface="Segoe UI Semilight" panose="020B0402040204020203" pitchFamily="34" charset="0"/>
                </a:rPr>
                <a:t>Systems</a:t>
              </a:r>
            </a:p>
          </p:txBody>
        </p:sp>
      </p:grpSp>
      <p:sp>
        <p:nvSpPr>
          <p:cNvPr id="18" name="Right Arrow 17"/>
          <p:cNvSpPr/>
          <p:nvPr/>
        </p:nvSpPr>
        <p:spPr bwMode="auto">
          <a:xfrm>
            <a:off x="6886921" y="6074186"/>
            <a:ext cx="3826066"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p:cNvGrpSpPr/>
          <p:nvPr/>
        </p:nvGrpSpPr>
        <p:grpSpPr>
          <a:xfrm>
            <a:off x="4117574" y="1625038"/>
            <a:ext cx="2374749" cy="4320099"/>
            <a:chOff x="4015367" y="1790395"/>
            <a:chExt cx="2374749" cy="4320099"/>
          </a:xfrm>
        </p:grpSpPr>
        <p:grpSp>
          <p:nvGrpSpPr>
            <p:cNvPr id="34" name="Group 33"/>
            <p:cNvGrpSpPr/>
            <p:nvPr/>
          </p:nvGrpSpPr>
          <p:grpSpPr>
            <a:xfrm>
              <a:off x="4015367" y="1790395"/>
              <a:ext cx="2374749" cy="4320099"/>
              <a:chOff x="4015367" y="1790395"/>
              <a:chExt cx="2374749" cy="4320099"/>
            </a:xfrm>
            <a:solidFill>
              <a:srgbClr val="0078D7"/>
            </a:solidFill>
          </p:grpSpPr>
          <p:sp>
            <p:nvSpPr>
              <p:cNvPr id="36" name="Rectangle 35"/>
              <p:cNvSpPr/>
              <p:nvPr/>
            </p:nvSpPr>
            <p:spPr bwMode="auto">
              <a:xfrm>
                <a:off x="4015367" y="1790395"/>
                <a:ext cx="2079506" cy="4320099"/>
              </a:xfrm>
              <a:prstGeom prst="rect">
                <a:avLst/>
              </a:prstGeom>
              <a:grp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25012">
                  <a:spcBef>
                    <a:spcPct val="0"/>
                  </a:spcBef>
                  <a:spcAft>
                    <a:spcPct val="35000"/>
                  </a:spcAft>
                </a:pPr>
                <a:r>
                  <a:rPr lang="en-US"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7" name="Picture 36"/>
              <p:cNvPicPr>
                <a:picLocks noChangeAspect="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38" name="Rounded Rectangle 37"/>
              <p:cNvSpPr/>
              <p:nvPr/>
            </p:nvSpPr>
            <p:spPr bwMode="auto">
              <a:xfrm>
                <a:off x="4149766" y="3430749"/>
                <a:ext cx="331473" cy="33147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4188894" y="3468844"/>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331042" y="3468844"/>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4258333" y="3469240"/>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4400481" y="3469240"/>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4188894" y="3621011"/>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4331042" y="3621011"/>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p:cNvSpPr/>
              <p:nvPr/>
            </p:nvSpPr>
            <p:spPr bwMode="auto">
              <a:xfrm>
                <a:off x="4258333" y="3621407"/>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p:cNvSpPr/>
              <p:nvPr/>
            </p:nvSpPr>
            <p:spPr bwMode="auto">
              <a:xfrm>
                <a:off x="4400481" y="3621407"/>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261998" y="3693760"/>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404146" y="3693760"/>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189290" y="3694156"/>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4331438" y="3694156"/>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261998" y="3534947"/>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4404146" y="3534947"/>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189290" y="3535344"/>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p:cNvSpPr/>
              <p:nvPr/>
            </p:nvSpPr>
            <p:spPr bwMode="auto">
              <a:xfrm>
                <a:off x="4331438" y="3535344"/>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a:xfrm>
                <a:off x="4508069" y="3352325"/>
                <a:ext cx="907877" cy="523220"/>
              </a:xfrm>
              <a:prstGeom prst="rect">
                <a:avLst/>
              </a:prstGeom>
              <a:grpFill/>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a:t>
                </a:r>
                <a:endParaRPr lang="en-US" sz="1400" dirty="0">
                  <a:gradFill>
                    <a:gsLst>
                      <a:gs pos="0">
                        <a:srgbClr val="FFFFFF"/>
                      </a:gs>
                      <a:gs pos="100000">
                        <a:srgbClr val="FFFFFF"/>
                      </a:gs>
                    </a:gsLst>
                    <a:lin ang="5400000" scaled="0"/>
                  </a:gradFill>
                </a:endParaRPr>
              </a:p>
            </p:txBody>
          </p:sp>
          <p:sp>
            <p:nvSpPr>
              <p:cNvPr id="56" name="Rectangle 55"/>
              <p:cNvSpPr/>
              <p:nvPr/>
            </p:nvSpPr>
            <p:spPr>
              <a:xfrm>
                <a:off x="4489683" y="4446182"/>
                <a:ext cx="1516697" cy="492443"/>
              </a:xfrm>
              <a:prstGeom prst="rect">
                <a:avLst/>
              </a:prstGeom>
              <a:grpFill/>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1200" dirty="0">
                  <a:gradFill>
                    <a:gsLst>
                      <a:gs pos="0">
                        <a:srgbClr val="FFFFFF"/>
                      </a:gs>
                      <a:gs pos="100000">
                        <a:srgbClr val="FFFFFF"/>
                      </a:gs>
                    </a:gsLst>
                    <a:lin ang="5400000" scaled="0"/>
                  </a:gradFill>
                </a:endParaRPr>
              </a:p>
            </p:txBody>
          </p:sp>
          <p:grpSp>
            <p:nvGrpSpPr>
              <p:cNvPr id="57" name="Group 56"/>
              <p:cNvGrpSpPr/>
              <p:nvPr/>
            </p:nvGrpSpPr>
            <p:grpSpPr>
              <a:xfrm>
                <a:off x="6094873" y="5254390"/>
                <a:ext cx="295243" cy="853675"/>
                <a:chOff x="3832324" y="5254390"/>
                <a:chExt cx="295243" cy="853675"/>
              </a:xfrm>
              <a:grpFill/>
            </p:grpSpPr>
            <p:sp>
              <p:nvSpPr>
                <p:cNvPr id="58" name="Isosceles Triangle 57"/>
                <p:cNvSpPr/>
                <p:nvPr/>
              </p:nvSpPr>
              <p:spPr bwMode="auto">
                <a:xfrm rot="5400000">
                  <a:off x="3576707" y="5557205"/>
                  <a:ext cx="853675" cy="248045"/>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Isosceles Triangle 58"/>
                <p:cNvSpPr/>
                <p:nvPr/>
              </p:nvSpPr>
              <p:spPr bwMode="auto">
                <a:xfrm rot="5400000">
                  <a:off x="3529509" y="5557205"/>
                  <a:ext cx="853675" cy="248045"/>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35" name="Picture 34"/>
            <p:cNvPicPr>
              <a:picLocks noChangeAspect="1"/>
            </p:cNvPicPr>
            <p:nvPr/>
          </p:nvPicPr>
          <p:blipFill>
            <a:blip r:embed="rId7"/>
            <a:stretch>
              <a:fillRect/>
            </a:stretch>
          </p:blipFill>
          <p:spPr>
            <a:xfrm>
              <a:off x="4091758" y="3387250"/>
              <a:ext cx="402371" cy="438950"/>
            </a:xfrm>
            <a:prstGeom prst="rect">
              <a:avLst/>
            </a:prstGeom>
          </p:spPr>
        </p:pic>
      </p:grpSp>
      <p:grpSp>
        <p:nvGrpSpPr>
          <p:cNvPr id="20" name="Group 19"/>
          <p:cNvGrpSpPr/>
          <p:nvPr/>
        </p:nvGrpSpPr>
        <p:grpSpPr>
          <a:xfrm>
            <a:off x="1857473" y="1625038"/>
            <a:ext cx="2372301" cy="4320099"/>
            <a:chOff x="1755266" y="1790395"/>
            <a:chExt cx="2372301" cy="4320099"/>
          </a:xfrm>
        </p:grpSpPr>
        <p:grpSp>
          <p:nvGrpSpPr>
            <p:cNvPr id="21" name="Group 20"/>
            <p:cNvGrpSpPr/>
            <p:nvPr/>
          </p:nvGrpSpPr>
          <p:grpSpPr>
            <a:xfrm>
              <a:off x="1755266" y="1790395"/>
              <a:ext cx="2372301" cy="4320099"/>
              <a:chOff x="1755266" y="1790395"/>
              <a:chExt cx="2372301" cy="4320099"/>
            </a:xfrm>
          </p:grpSpPr>
          <p:sp>
            <p:nvSpPr>
              <p:cNvPr id="24" name="Rectangle 23"/>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25012">
                  <a:spcBef>
                    <a:spcPct val="0"/>
                  </a:spcBef>
                  <a:spcAft>
                    <a:spcPct val="35000"/>
                  </a:spcAft>
                </a:pPr>
                <a:r>
                  <a:rPr lang="en-US"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25" name="Picture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3420234"/>
                <a:ext cx="375108" cy="375108"/>
              </a:xfrm>
              <a:prstGeom prst="rect">
                <a:avLst/>
              </a:prstGeom>
            </p:spPr>
          </p:pic>
          <p:sp>
            <p:nvSpPr>
              <p:cNvPr id="26" name="Freeform 25"/>
              <p:cNvSpPr>
                <a:spLocks noEditPoints="1"/>
              </p:cNvSpPr>
              <p:nvPr/>
            </p:nvSpPr>
            <p:spPr bwMode="auto">
              <a:xfrm>
                <a:off x="1943680" y="4358562"/>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5648" fontAlgn="base">
                  <a:spcBef>
                    <a:spcPct val="0"/>
                  </a:spcBef>
                  <a:spcAft>
                    <a:spcPct val="0"/>
                  </a:spcAft>
                  <a:defRPr/>
                </a:pPr>
                <a:endParaRPr lang="en-US" kern="0" dirty="0">
                  <a:solidFill>
                    <a:srgbClr val="000000"/>
                  </a:solidFill>
                  <a:ea typeface="MS PGothic" charset="0"/>
                </a:endParaRPr>
              </a:p>
            </p:txBody>
          </p:sp>
          <p:pic>
            <p:nvPicPr>
              <p:cNvPr id="27" name="Pictur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17104" y="5251418"/>
                <a:ext cx="339648" cy="352813"/>
              </a:xfrm>
              <a:prstGeom prst="rect">
                <a:avLst/>
              </a:prstGeom>
            </p:spPr>
          </p:pic>
          <p:sp>
            <p:nvSpPr>
              <p:cNvPr id="28" name="Rectangle 27"/>
              <p:cNvSpPr/>
              <p:nvPr/>
            </p:nvSpPr>
            <p:spPr>
              <a:xfrm>
                <a:off x="2295424" y="3421401"/>
                <a:ext cx="1154868" cy="523220"/>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400" dirty="0">
                  <a:gradFill>
                    <a:gsLst>
                      <a:gs pos="0">
                        <a:srgbClr val="FFFFFF"/>
                      </a:gs>
                      <a:gs pos="100000">
                        <a:srgbClr val="FFFFFF"/>
                      </a:gs>
                    </a:gsLst>
                    <a:lin ang="5400000" scaled="0"/>
                  </a:gradFill>
                </a:endParaRPr>
              </a:p>
            </p:txBody>
          </p:sp>
          <p:sp>
            <p:nvSpPr>
              <p:cNvPr id="29" name="Rectangle 28"/>
              <p:cNvSpPr/>
              <p:nvPr/>
            </p:nvSpPr>
            <p:spPr>
              <a:xfrm>
                <a:off x="2295424" y="4284667"/>
                <a:ext cx="1141979" cy="523220"/>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400" dirty="0">
                  <a:gradFill>
                    <a:gsLst>
                      <a:gs pos="0">
                        <a:srgbClr val="FFFFFF"/>
                      </a:gs>
                      <a:gs pos="100000">
                        <a:srgbClr val="FFFFFF"/>
                      </a:gs>
                    </a:gsLst>
                    <a:lin ang="5400000" scaled="0"/>
                  </a:gradFill>
                </a:endParaRPr>
              </a:p>
            </p:txBody>
          </p:sp>
          <p:sp>
            <p:nvSpPr>
              <p:cNvPr id="30" name="Rectangle 29"/>
              <p:cNvSpPr/>
              <p:nvPr/>
            </p:nvSpPr>
            <p:spPr>
              <a:xfrm>
                <a:off x="2293004" y="5169232"/>
                <a:ext cx="948914" cy="523220"/>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Hub</a:t>
                </a:r>
                <a:endParaRPr lang="en-US" sz="1400" dirty="0">
                  <a:gradFill>
                    <a:gsLst>
                      <a:gs pos="0">
                        <a:srgbClr val="FFFFFF"/>
                      </a:gs>
                      <a:gs pos="100000">
                        <a:srgbClr val="FFFFFF"/>
                      </a:gs>
                    </a:gsLst>
                    <a:lin ang="5400000" scaled="0"/>
                  </a:gradFill>
                </a:endParaRPr>
              </a:p>
            </p:txBody>
          </p:sp>
          <p:grpSp>
            <p:nvGrpSpPr>
              <p:cNvPr id="31" name="Group 30"/>
              <p:cNvGrpSpPr/>
              <p:nvPr/>
            </p:nvGrpSpPr>
            <p:grpSpPr>
              <a:xfrm>
                <a:off x="3832324" y="5254390"/>
                <a:ext cx="295243" cy="853675"/>
                <a:chOff x="3832324" y="5254390"/>
                <a:chExt cx="295243" cy="853675"/>
              </a:xfrm>
            </p:grpSpPr>
            <p:sp>
              <p:nvSpPr>
                <p:cNvPr id="32" name="Isosceles Triangle 31"/>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Isosceles Triangle 32"/>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2" name="Freeform 21"/>
            <p:cNvSpPr>
              <a:spLocks noChangeAspect="1"/>
            </p:cNvSpPr>
            <p:nvPr/>
          </p:nvSpPr>
          <p:spPr bwMode="auto">
            <a:xfrm>
              <a:off x="1870537" y="2569920"/>
              <a:ext cx="507283" cy="350586"/>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00">
                <a:solidFill>
                  <a:srgbClr val="333333"/>
                </a:solidFill>
              </a:endParaRPr>
            </a:p>
          </p:txBody>
        </p:sp>
        <p:sp>
          <p:nvSpPr>
            <p:cNvPr id="23" name="Rectangle 22"/>
            <p:cNvSpPr/>
            <p:nvPr/>
          </p:nvSpPr>
          <p:spPr>
            <a:xfrm>
              <a:off x="2356055" y="2560218"/>
              <a:ext cx="750077" cy="523220"/>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Storage</a:t>
              </a:r>
              <a:endParaRPr lang="en-US" sz="1400" dirty="0">
                <a:gradFill>
                  <a:gsLst>
                    <a:gs pos="0">
                      <a:srgbClr val="FFFFFF"/>
                    </a:gs>
                    <a:gs pos="100000">
                      <a:srgbClr val="FFFFFF"/>
                    </a:gs>
                  </a:gsLst>
                  <a:lin ang="5400000" scaled="0"/>
                </a:gradFill>
              </a:endParaRPr>
            </a:p>
          </p:txBody>
        </p:sp>
      </p:grpSp>
      <p:sp>
        <p:nvSpPr>
          <p:cNvPr id="145" name="Rectangle 144"/>
          <p:cNvSpPr/>
          <p:nvPr/>
        </p:nvSpPr>
        <p:spPr bwMode="auto">
          <a:xfrm>
            <a:off x="8553109" y="1437700"/>
            <a:ext cx="2375532" cy="1284542"/>
          </a:xfrm>
          <a:prstGeom prst="rect">
            <a:avLst/>
          </a:prstGeom>
          <a:noFill/>
          <a:ln w="381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6" name="Right Arrow 145"/>
          <p:cNvSpPr/>
          <p:nvPr/>
        </p:nvSpPr>
        <p:spPr bwMode="auto">
          <a:xfrm rot="10800000">
            <a:off x="10951557" y="1554684"/>
            <a:ext cx="1142560" cy="431835"/>
          </a:xfrm>
          <a:prstGeom prst="rightArrow">
            <a:avLst/>
          </a:prstGeom>
          <a:solidFill>
            <a:srgbClr val="FFC000"/>
          </a:solidFill>
          <a:ln>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61529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6"/>
                                        </p:tgtEl>
                                        <p:attrNameLst>
                                          <p:attrName>style.visibility</p:attrName>
                                        </p:attrNameLst>
                                      </p:cBhvr>
                                      <p:to>
                                        <p:strVal val="visible"/>
                                      </p:to>
                                    </p:set>
                                    <p:animEffect transition="in" filter="fade">
                                      <p:cBhvr>
                                        <p:cTn id="10"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a:t>
            </a:r>
            <a:r>
              <a:rPr lang="en-US" dirty="0" err="1" smtClean="0"/>
              <a:t>en</a:t>
            </a:r>
            <a:r>
              <a:rPr lang="en-US" dirty="0" smtClean="0"/>
              <a:t> </a:t>
            </a:r>
            <a:r>
              <a:rPr lang="en-US" dirty="0" err="1" smtClean="0"/>
              <a:t>PowerBI</a:t>
            </a:r>
            <a:endParaRPr lang="en-US" dirty="0"/>
          </a:p>
        </p:txBody>
      </p:sp>
      <p:pic>
        <p:nvPicPr>
          <p:cNvPr id="3" name="Picture 2" descr="https://upload.wikimedia.org/wikipedia/commons/thumb/8/8f/Orange_lambda.svg/2000px-Orange_lambda.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0237" y="3302808"/>
            <a:ext cx="1221083" cy="12760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317199" y="3161996"/>
            <a:ext cx="1452880" cy="59436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Events</a:t>
            </a:r>
            <a:endParaRPr lang="en-US" dirty="0"/>
          </a:p>
        </p:txBody>
      </p:sp>
      <p:sp>
        <p:nvSpPr>
          <p:cNvPr id="5" name="Rectangle 4"/>
          <p:cNvSpPr/>
          <p:nvPr/>
        </p:nvSpPr>
        <p:spPr>
          <a:xfrm>
            <a:off x="5015527" y="4072586"/>
            <a:ext cx="1960880" cy="3692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Batch</a:t>
            </a:r>
            <a:r>
              <a:rPr lang="es-ES" dirty="0" smtClean="0"/>
              <a:t> </a:t>
            </a:r>
            <a:r>
              <a:rPr lang="es-ES" dirty="0" err="1" smtClean="0"/>
              <a:t>Layer</a:t>
            </a:r>
            <a:endParaRPr lang="en-US" dirty="0"/>
          </a:p>
        </p:txBody>
      </p:sp>
      <p:sp>
        <p:nvSpPr>
          <p:cNvPr id="6" name="Rectangle 5"/>
          <p:cNvSpPr/>
          <p:nvPr/>
        </p:nvSpPr>
        <p:spPr>
          <a:xfrm>
            <a:off x="3780778" y="4920772"/>
            <a:ext cx="1960880" cy="3692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Speed</a:t>
            </a:r>
            <a:r>
              <a:rPr lang="es-ES" dirty="0" smtClean="0"/>
              <a:t> </a:t>
            </a:r>
            <a:r>
              <a:rPr lang="es-ES" dirty="0" err="1" smtClean="0"/>
              <a:t>Layer</a:t>
            </a:r>
            <a:endParaRPr lang="en-US" dirty="0"/>
          </a:p>
        </p:txBody>
      </p:sp>
      <p:sp>
        <p:nvSpPr>
          <p:cNvPr id="7" name="Rectangle 6"/>
          <p:cNvSpPr/>
          <p:nvPr/>
        </p:nvSpPr>
        <p:spPr>
          <a:xfrm>
            <a:off x="7184054" y="4072586"/>
            <a:ext cx="1960880" cy="3692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Serving</a:t>
            </a:r>
            <a:r>
              <a:rPr lang="es-ES" dirty="0" smtClean="0"/>
              <a:t> </a:t>
            </a:r>
            <a:r>
              <a:rPr lang="es-ES" dirty="0" err="1" smtClean="0"/>
              <a:t>Layer</a:t>
            </a:r>
            <a:endParaRPr lang="en-US" dirty="0"/>
          </a:p>
        </p:txBody>
      </p:sp>
      <p:cxnSp>
        <p:nvCxnSpPr>
          <p:cNvPr id="8" name="Elbow Connector 7"/>
          <p:cNvCxnSpPr/>
          <p:nvPr/>
        </p:nvCxnSpPr>
        <p:spPr>
          <a:xfrm rot="16200000" flipH="1">
            <a:off x="3249354" y="4688933"/>
            <a:ext cx="489426" cy="269240"/>
          </a:xfrm>
          <a:prstGeom prst="bentConnector2">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391320" y="4257212"/>
            <a:ext cx="533543" cy="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675861" y="5604363"/>
            <a:ext cx="3468037" cy="665480"/>
            <a:chOff x="6532054" y="4714240"/>
            <a:chExt cx="3468037" cy="665480"/>
          </a:xfrm>
        </p:grpSpPr>
        <p:sp>
          <p:nvSpPr>
            <p:cNvPr id="11" name="Rectangle 10"/>
            <p:cNvSpPr/>
            <p:nvPr/>
          </p:nvSpPr>
          <p:spPr>
            <a:xfrm>
              <a:off x="6532054" y="4714240"/>
              <a:ext cx="3468037" cy="6654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sz="1600" dirty="0" smtClean="0">
                  <a:solidFill>
                    <a:schemeClr val="tx1"/>
                  </a:solidFill>
                </a:rPr>
                <a:t>Power BI </a:t>
              </a:r>
              <a:r>
                <a:rPr lang="es-ES" sz="1600" dirty="0" err="1" smtClean="0">
                  <a:solidFill>
                    <a:schemeClr val="tx1"/>
                  </a:solidFill>
                </a:rPr>
                <a:t>Service</a:t>
              </a:r>
              <a:r>
                <a:rPr lang="es-ES" sz="1600" dirty="0" smtClean="0">
                  <a:solidFill>
                    <a:schemeClr val="tx1"/>
                  </a:solidFill>
                </a:rPr>
                <a:t> </a:t>
              </a:r>
            </a:p>
            <a:p>
              <a:pPr algn="ctr"/>
              <a:r>
                <a:rPr lang="es-ES" sz="1600" dirty="0" smtClean="0">
                  <a:solidFill>
                    <a:schemeClr val="tx1"/>
                  </a:solidFill>
                </a:rPr>
                <a:t>(PowerBI.com)</a:t>
              </a:r>
              <a:endParaRPr lang="en-US" sz="1600" dirty="0">
                <a:solidFill>
                  <a:schemeClr val="tx1"/>
                </a:solidFill>
              </a:endParaRPr>
            </a:p>
          </p:txBody>
        </p:sp>
        <p:pic>
          <p:nvPicPr>
            <p:cNvPr id="12" name="Picture 11"/>
            <p:cNvPicPr>
              <a:picLocks noChangeAspect="1"/>
            </p:cNvPicPr>
            <p:nvPr/>
          </p:nvPicPr>
          <p:blipFill>
            <a:blip r:embed="rId3"/>
            <a:stretch>
              <a:fillRect/>
            </a:stretch>
          </p:blipFill>
          <p:spPr>
            <a:xfrm>
              <a:off x="6644982" y="4806106"/>
              <a:ext cx="451778" cy="481748"/>
            </a:xfrm>
            <a:prstGeom prst="rect">
              <a:avLst/>
            </a:prstGeom>
          </p:spPr>
        </p:pic>
      </p:grpSp>
      <p:pic>
        <p:nvPicPr>
          <p:cNvPr id="13" name="Picture 12"/>
          <p:cNvPicPr>
            <a:picLocks noChangeAspect="1"/>
          </p:cNvPicPr>
          <p:nvPr/>
        </p:nvPicPr>
        <p:blipFill>
          <a:blip r:embed="rId4" cstate="screen">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924863" y="3170072"/>
            <a:ext cx="521920" cy="373119"/>
          </a:xfrm>
          <a:prstGeom prst="rect">
            <a:avLst/>
          </a:prstGeom>
          <a:ln>
            <a:noFill/>
          </a:ln>
        </p:spPr>
      </p:pic>
      <p:sp>
        <p:nvSpPr>
          <p:cNvPr id="14" name="Rectangle 13"/>
          <p:cNvSpPr/>
          <p:nvPr/>
        </p:nvSpPr>
        <p:spPr>
          <a:xfrm>
            <a:off x="5359045" y="3078049"/>
            <a:ext cx="2038350" cy="571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dirty="0" smtClean="0">
                <a:solidFill>
                  <a:schemeClr val="tx1"/>
                </a:solidFill>
              </a:rPr>
              <a:t>Azure Data Services</a:t>
            </a:r>
          </a:p>
        </p:txBody>
      </p:sp>
      <p:sp>
        <p:nvSpPr>
          <p:cNvPr id="15" name="Rectangle 14"/>
          <p:cNvSpPr/>
          <p:nvPr/>
        </p:nvSpPr>
        <p:spPr>
          <a:xfrm>
            <a:off x="5359045" y="3675044"/>
            <a:ext cx="2038350" cy="3467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dirty="0" smtClean="0">
                <a:solidFill>
                  <a:schemeClr val="tx1"/>
                </a:solidFill>
              </a:rPr>
              <a:t>SQL DW</a:t>
            </a:r>
            <a:endParaRPr lang="en-US" sz="1600" dirty="0">
              <a:solidFill>
                <a:schemeClr val="tx1"/>
              </a:solidFill>
            </a:endParaRPr>
          </a:p>
        </p:txBody>
      </p:sp>
      <p:sp>
        <p:nvSpPr>
          <p:cNvPr id="16" name="Flowchart: Magnetic Disk 86"/>
          <p:cNvSpPr/>
          <p:nvPr/>
        </p:nvSpPr>
        <p:spPr bwMode="auto">
          <a:xfrm flipH="1">
            <a:off x="5048400" y="3675715"/>
            <a:ext cx="254947" cy="306362"/>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0" tIns="146296" rIns="182870" bIns="14629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88" fontAlgn="base">
              <a:lnSpc>
                <a:spcPct val="90000"/>
              </a:lnSpc>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4" descr="https://pbs.twimg.com/profile_images/722195913117028352/mkTra44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0778" y="5347976"/>
            <a:ext cx="505792" cy="505792"/>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a:off x="2903465" y="3469812"/>
            <a:ext cx="533543" cy="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339870" y="5301997"/>
            <a:ext cx="1625617" cy="571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dirty="0" smtClean="0">
                <a:solidFill>
                  <a:schemeClr val="tx1"/>
                </a:solidFill>
              </a:rPr>
              <a:t>Stream Analytics</a:t>
            </a:r>
          </a:p>
        </p:txBody>
      </p:sp>
      <p:sp>
        <p:nvSpPr>
          <p:cNvPr id="20" name="Rectangle 19"/>
          <p:cNvSpPr/>
          <p:nvPr/>
        </p:nvSpPr>
        <p:spPr>
          <a:xfrm>
            <a:off x="7549795" y="3654717"/>
            <a:ext cx="2038350" cy="3467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dirty="0" smtClean="0">
                <a:solidFill>
                  <a:schemeClr val="tx1"/>
                </a:solidFill>
              </a:rPr>
              <a:t>SQL Azure</a:t>
            </a:r>
            <a:endParaRPr lang="en-US" sz="1600" dirty="0">
              <a:solidFill>
                <a:schemeClr val="tx1"/>
              </a:solidFill>
            </a:endParaRPr>
          </a:p>
        </p:txBody>
      </p:sp>
      <p:sp>
        <p:nvSpPr>
          <p:cNvPr id="21" name="Flowchart: Magnetic Disk 86"/>
          <p:cNvSpPr/>
          <p:nvPr/>
        </p:nvSpPr>
        <p:spPr bwMode="auto">
          <a:xfrm flipH="1">
            <a:off x="7239150" y="3655388"/>
            <a:ext cx="254947" cy="306362"/>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0" tIns="146296" rIns="182870" bIns="14629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88" fontAlgn="base">
              <a:lnSpc>
                <a:spcPct val="90000"/>
              </a:lnSpc>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7549795" y="3197080"/>
            <a:ext cx="2038350" cy="3467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dirty="0" smtClean="0">
                <a:solidFill>
                  <a:schemeClr val="tx1"/>
                </a:solidFill>
              </a:rPr>
              <a:t>Storage</a:t>
            </a:r>
            <a:endParaRPr lang="en-US" sz="1600" dirty="0">
              <a:solidFill>
                <a:schemeClr val="tx1"/>
              </a:solidFill>
            </a:endParaRPr>
          </a:p>
        </p:txBody>
      </p:sp>
      <p:sp>
        <p:nvSpPr>
          <p:cNvPr id="23" name="Flowchart: Magnetic Disk 86"/>
          <p:cNvSpPr/>
          <p:nvPr/>
        </p:nvSpPr>
        <p:spPr bwMode="auto">
          <a:xfrm flipH="1">
            <a:off x="7239150" y="3197751"/>
            <a:ext cx="254947" cy="306362"/>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0" tIns="146296" rIns="182870" bIns="14629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88" fontAlgn="base">
              <a:lnSpc>
                <a:spcPct val="90000"/>
              </a:lnSpc>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cxnSp>
        <p:nvCxnSpPr>
          <p:cNvPr id="24" name="Straight Arrow Connector 23"/>
          <p:cNvCxnSpPr/>
          <p:nvPr/>
        </p:nvCxnSpPr>
        <p:spPr>
          <a:xfrm>
            <a:off x="8164494" y="4718695"/>
            <a:ext cx="245385" cy="629281"/>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197981" y="5164038"/>
            <a:ext cx="534586" cy="281894"/>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4620" y="2336072"/>
            <a:ext cx="6135782" cy="646331"/>
          </a:xfrm>
          <a:prstGeom prst="rect">
            <a:avLst/>
          </a:prstGeom>
          <a:noFill/>
        </p:spPr>
        <p:txBody>
          <a:bodyPr wrap="none" rtlCol="0">
            <a:spAutoFit/>
          </a:bodyPr>
          <a:lstStyle/>
          <a:p>
            <a:r>
              <a:rPr lang="es-ES" sz="3600" dirty="0" smtClean="0">
                <a:solidFill>
                  <a:srgbClr val="0078D7"/>
                </a:solidFill>
                <a:latin typeface="+mj-lt"/>
              </a:rPr>
              <a:t>Opción 2. </a:t>
            </a:r>
            <a:r>
              <a:rPr lang="es-ES" sz="3600" dirty="0" smtClean="0">
                <a:latin typeface="+mj-lt"/>
              </a:rPr>
              <a:t>Lambda </a:t>
            </a:r>
            <a:r>
              <a:rPr lang="es-ES" sz="3600" dirty="0" err="1" smtClean="0">
                <a:latin typeface="+mj-lt"/>
              </a:rPr>
              <a:t>architecture</a:t>
            </a:r>
            <a:endParaRPr lang="en-US" sz="3600" dirty="0">
              <a:latin typeface="+mj-lt"/>
            </a:endParaRPr>
          </a:p>
        </p:txBody>
      </p:sp>
      <p:sp>
        <p:nvSpPr>
          <p:cNvPr id="27" name="TextBox 26"/>
          <p:cNvSpPr txBox="1"/>
          <p:nvPr/>
        </p:nvSpPr>
        <p:spPr>
          <a:xfrm>
            <a:off x="286040" y="1644521"/>
            <a:ext cx="7664021" cy="646331"/>
          </a:xfrm>
          <a:prstGeom prst="rect">
            <a:avLst/>
          </a:prstGeom>
          <a:noFill/>
        </p:spPr>
        <p:txBody>
          <a:bodyPr wrap="none" rtlCol="0">
            <a:spAutoFit/>
          </a:bodyPr>
          <a:lstStyle/>
          <a:p>
            <a:r>
              <a:rPr lang="es-ES" sz="3600" dirty="0" smtClean="0">
                <a:solidFill>
                  <a:srgbClr val="0078D7"/>
                </a:solidFill>
                <a:latin typeface="+mj-lt"/>
              </a:rPr>
              <a:t>Opción 1. </a:t>
            </a:r>
            <a:r>
              <a:rPr lang="es-ES" sz="3600" dirty="0" err="1" smtClean="0">
                <a:latin typeface="+mj-lt"/>
              </a:rPr>
              <a:t>PowerBI</a:t>
            </a:r>
            <a:r>
              <a:rPr lang="es-ES" sz="3600" dirty="0" smtClean="0">
                <a:latin typeface="+mj-lt"/>
              </a:rPr>
              <a:t> API </a:t>
            </a:r>
            <a:r>
              <a:rPr lang="es-ES" sz="3600" dirty="0" err="1" smtClean="0">
                <a:latin typeface="+mj-lt"/>
              </a:rPr>
              <a:t>Rest</a:t>
            </a:r>
            <a:r>
              <a:rPr lang="es-ES" sz="3600" dirty="0" smtClean="0">
                <a:latin typeface="+mj-lt"/>
              </a:rPr>
              <a:t> (</a:t>
            </a:r>
            <a:r>
              <a:rPr lang="es-ES" sz="3600" dirty="0" err="1" smtClean="0">
                <a:latin typeface="+mj-lt"/>
              </a:rPr>
              <a:t>push</a:t>
            </a:r>
            <a:r>
              <a:rPr lang="es-ES" sz="3600" dirty="0" smtClean="0">
                <a:latin typeface="+mj-lt"/>
              </a:rPr>
              <a:t> data)</a:t>
            </a:r>
            <a:endParaRPr lang="en-US" sz="3600" dirty="0">
              <a:latin typeface="+mj-lt"/>
            </a:endParaRPr>
          </a:p>
        </p:txBody>
      </p:sp>
    </p:spTree>
    <p:extLst>
      <p:ext uri="{BB962C8B-B14F-4D97-AF65-F5344CB8AC3E}">
        <p14:creationId xmlns:p14="http://schemas.microsoft.com/office/powerpoint/2010/main" val="223226808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594556"/>
          </a:xfrm>
        </p:spPr>
        <p:txBody>
          <a:bodyPr/>
          <a:lstStyle/>
          <a:p>
            <a:r>
              <a:rPr lang="en-US" dirty="0" smtClean="0"/>
              <a:t>DEMO</a:t>
            </a:r>
            <a:br>
              <a:rPr lang="en-US" dirty="0" smtClean="0"/>
            </a:br>
            <a:r>
              <a:rPr lang="en-US" sz="5400" dirty="0" err="1" smtClean="0">
                <a:solidFill>
                  <a:schemeClr val="tx2"/>
                </a:solidFill>
              </a:rPr>
              <a:t>Monitorizando</a:t>
            </a:r>
            <a:r>
              <a:rPr lang="en-US" sz="5400" dirty="0" smtClean="0">
                <a:solidFill>
                  <a:schemeClr val="tx2"/>
                </a:solidFill>
              </a:rPr>
              <a:t/>
            </a:r>
            <a:br>
              <a:rPr lang="en-US" sz="5400" dirty="0" smtClean="0">
                <a:solidFill>
                  <a:schemeClr val="tx2"/>
                </a:solidFill>
              </a:rPr>
            </a:br>
            <a:r>
              <a:rPr lang="en-US" sz="5400" dirty="0" err="1" smtClean="0">
                <a:solidFill>
                  <a:schemeClr val="tx2"/>
                </a:solidFill>
              </a:rPr>
              <a:t>en</a:t>
            </a:r>
            <a:r>
              <a:rPr lang="en-US" sz="5400" dirty="0" smtClean="0">
                <a:solidFill>
                  <a:schemeClr val="tx2"/>
                </a:solidFill>
              </a:rPr>
              <a:t> </a:t>
            </a:r>
            <a:r>
              <a:rPr lang="en-US" sz="5400" dirty="0" err="1" smtClean="0">
                <a:solidFill>
                  <a:schemeClr val="tx2"/>
                </a:solidFill>
              </a:rPr>
              <a:t>tiempo</a:t>
            </a:r>
            <a:r>
              <a:rPr lang="en-US" sz="5400" dirty="0" smtClean="0">
                <a:solidFill>
                  <a:schemeClr val="tx2"/>
                </a:solidFill>
              </a:rPr>
              <a:t> real</a:t>
            </a:r>
            <a:endParaRPr lang="en-US" sz="5400" dirty="0">
              <a:solidFill>
                <a:schemeClr val="tx2"/>
              </a:solidFill>
            </a:endParaRPr>
          </a:p>
        </p:txBody>
      </p:sp>
    </p:spTree>
    <p:extLst>
      <p:ext uri="{BB962C8B-B14F-4D97-AF65-F5344CB8AC3E}">
        <p14:creationId xmlns:p14="http://schemas.microsoft.com/office/powerpoint/2010/main" val="422367469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En resumen</a:t>
            </a:r>
            <a:endParaRPr lang="en-GB" dirty="0"/>
          </a:p>
        </p:txBody>
      </p:sp>
      <p:sp>
        <p:nvSpPr>
          <p:cNvPr id="3" name="Text Placeholder 2"/>
          <p:cNvSpPr>
            <a:spLocks noGrp="1"/>
          </p:cNvSpPr>
          <p:nvPr>
            <p:ph type="body" sz="quarter" idx="10"/>
          </p:nvPr>
        </p:nvSpPr>
        <p:spPr>
          <a:xfrm>
            <a:off x="274639" y="2582862"/>
            <a:ext cx="11887200" cy="1181862"/>
          </a:xfrm>
        </p:spPr>
        <p:txBody>
          <a:bodyPr/>
          <a:lstStyle/>
          <a:p>
            <a:pPr algn="ctr"/>
            <a:r>
              <a:rPr lang="en-GB" sz="7200" dirty="0" smtClean="0"/>
              <a:t>1000 ideas</a:t>
            </a:r>
            <a:endParaRPr lang="en-GB" sz="7200" dirty="0"/>
          </a:p>
        </p:txBody>
      </p:sp>
    </p:spTree>
    <p:extLst>
      <p:ext uri="{BB962C8B-B14F-4D97-AF65-F5344CB8AC3E}">
        <p14:creationId xmlns:p14="http://schemas.microsoft.com/office/powerpoint/2010/main" val="107596562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PREGUNTAS?</a:t>
            </a:r>
            <a:endParaRPr lang="en-US" dirty="0"/>
          </a:p>
        </p:txBody>
      </p:sp>
    </p:spTree>
    <p:extLst>
      <p:ext uri="{BB962C8B-B14F-4D97-AF65-F5344CB8AC3E}">
        <p14:creationId xmlns:p14="http://schemas.microsoft.com/office/powerpoint/2010/main" val="1223222176"/>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0100" y="1058862"/>
            <a:ext cx="5257800" cy="1403461"/>
          </a:xfrm>
          <a:noFill/>
        </p:spPr>
        <p:txBody>
          <a:bodyPr/>
          <a:lstStyle/>
          <a:p>
            <a:r>
              <a:rPr lang="es-ES" sz="8800" dirty="0" smtClean="0"/>
              <a:t>Gracias! </a:t>
            </a:r>
            <a:r>
              <a:rPr lang="es-ES" sz="8800" dirty="0" smtClean="0">
                <a:sym typeface="Wingdings" panose="05000000000000000000" pitchFamily="2" charset="2"/>
              </a:rPr>
              <a:t></a:t>
            </a:r>
            <a:endParaRPr lang="es-ES" sz="8800" dirty="0"/>
          </a:p>
        </p:txBody>
      </p:sp>
      <p:sp>
        <p:nvSpPr>
          <p:cNvPr id="3" name="Text Placeholder 2"/>
          <p:cNvSpPr>
            <a:spLocks noGrp="1"/>
          </p:cNvSpPr>
          <p:nvPr>
            <p:ph type="body" sz="quarter" idx="13"/>
          </p:nvPr>
        </p:nvSpPr>
        <p:spPr>
          <a:solidFill>
            <a:srgbClr val="002060"/>
          </a:solidFill>
        </p:spPr>
        <p:txBody>
          <a:bodyPr anchor="ctr"/>
          <a:lstStyle/>
          <a:p>
            <a:r>
              <a:rPr lang="es-ES" sz="4000" dirty="0"/>
              <a:t>aka.ms/MTS62</a:t>
            </a:r>
          </a:p>
        </p:txBody>
      </p:sp>
      <p:pic>
        <p:nvPicPr>
          <p:cNvPr id="6" name="Picture Placeholder 5"/>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a:xfrm>
            <a:off x="8045450" y="1236663"/>
            <a:ext cx="3524250" cy="3524250"/>
          </a:xfrm>
        </p:spPr>
      </p:pic>
      <p:sp>
        <p:nvSpPr>
          <p:cNvPr id="5" name="Title 1"/>
          <p:cNvSpPr txBox="1">
            <a:spLocks/>
          </p:cNvSpPr>
          <p:nvPr/>
        </p:nvSpPr>
        <p:spPr>
          <a:xfrm>
            <a:off x="122236" y="3955750"/>
            <a:ext cx="6853527" cy="3010055"/>
          </a:xfrm>
          <a:prstGeom prst="rect">
            <a:avLst/>
          </a:prstGeom>
          <a:solidFill>
            <a:schemeClr val="tx1"/>
          </a:solid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s-ES" sz="4400" dirty="0" smtClean="0">
                <a:solidFill>
                  <a:schemeClr val="bg1"/>
                </a:solidFill>
              </a:rPr>
              <a:t>Ruben Pertusa Lopez</a:t>
            </a:r>
          </a:p>
          <a:p>
            <a:r>
              <a:rPr lang="es-ES" sz="2400" dirty="0" smtClean="0">
                <a:solidFill>
                  <a:schemeClr val="bg1"/>
                </a:solidFill>
              </a:rPr>
              <a:t>BI Big Data </a:t>
            </a:r>
            <a:r>
              <a:rPr lang="es-ES" sz="2400" dirty="0" err="1" smtClean="0">
                <a:solidFill>
                  <a:schemeClr val="bg1"/>
                </a:solidFill>
              </a:rPr>
              <a:t>Architect</a:t>
            </a:r>
            <a:r>
              <a:rPr lang="es-ES" sz="2400" dirty="0" smtClean="0">
                <a:solidFill>
                  <a:schemeClr val="bg1"/>
                </a:solidFill>
              </a:rPr>
              <a:t> @ </a:t>
            </a:r>
            <a:r>
              <a:rPr lang="es-ES" sz="2400" dirty="0" err="1" smtClean="0">
                <a:solidFill>
                  <a:schemeClr val="bg1"/>
                </a:solidFill>
              </a:rPr>
              <a:t>Financial</a:t>
            </a:r>
            <a:r>
              <a:rPr lang="es-ES" sz="2400" dirty="0" smtClean="0">
                <a:solidFill>
                  <a:schemeClr val="bg1"/>
                </a:solidFill>
              </a:rPr>
              <a:t> </a:t>
            </a:r>
            <a:r>
              <a:rPr lang="es-ES" sz="2400" dirty="0" err="1" smtClean="0">
                <a:solidFill>
                  <a:schemeClr val="bg1"/>
                </a:solidFill>
              </a:rPr>
              <a:t>Risk</a:t>
            </a:r>
            <a:r>
              <a:rPr lang="es-ES" sz="2400" dirty="0" smtClean="0">
                <a:solidFill>
                  <a:schemeClr val="bg1"/>
                </a:solidFill>
              </a:rPr>
              <a:t> BIS</a:t>
            </a:r>
          </a:p>
          <a:p>
            <a:r>
              <a:rPr lang="es-ES" sz="2400" dirty="0" smtClean="0">
                <a:solidFill>
                  <a:schemeClr val="bg1"/>
                </a:solidFill>
              </a:rPr>
              <a:t>Data </a:t>
            </a:r>
            <a:r>
              <a:rPr lang="es-ES" sz="2400" dirty="0" err="1" smtClean="0">
                <a:solidFill>
                  <a:schemeClr val="bg1"/>
                </a:solidFill>
              </a:rPr>
              <a:t>Platform</a:t>
            </a:r>
            <a:r>
              <a:rPr lang="es-ES" sz="2400" dirty="0" smtClean="0">
                <a:solidFill>
                  <a:schemeClr val="bg1"/>
                </a:solidFill>
              </a:rPr>
              <a:t> MVP</a:t>
            </a:r>
          </a:p>
          <a:p>
            <a:endParaRPr lang="es-ES" sz="2000" dirty="0" smtClean="0">
              <a:solidFill>
                <a:schemeClr val="bg1"/>
              </a:solidFill>
              <a:hlinkClick r:id="rId3"/>
            </a:endParaRPr>
          </a:p>
          <a:p>
            <a:pPr algn="ctr"/>
            <a:r>
              <a:rPr lang="es-ES" sz="2800" dirty="0" smtClean="0">
                <a:solidFill>
                  <a:schemeClr val="bg1"/>
                </a:solidFill>
                <a:hlinkClick r:id="rId3"/>
              </a:rPr>
              <a:t>rpertusalopez@gmail.com</a:t>
            </a:r>
            <a:endParaRPr lang="es-ES" sz="2800" dirty="0" smtClean="0">
              <a:solidFill>
                <a:schemeClr val="bg1"/>
              </a:solidFill>
            </a:endParaRPr>
          </a:p>
          <a:p>
            <a:pPr algn="ctr"/>
            <a:r>
              <a:rPr lang="es-ES" sz="2800" dirty="0" smtClean="0">
                <a:solidFill>
                  <a:schemeClr val="bg1"/>
                </a:solidFill>
              </a:rPr>
              <a:t>Twitter: @</a:t>
            </a:r>
            <a:r>
              <a:rPr lang="es-ES" sz="2800" dirty="0" err="1" smtClean="0">
                <a:solidFill>
                  <a:schemeClr val="bg1"/>
                </a:solidFill>
              </a:rPr>
              <a:t>rpertusa</a:t>
            </a:r>
            <a:endParaRPr lang="es-ES" sz="2800" dirty="0" smtClean="0">
              <a:solidFill>
                <a:schemeClr val="bg1"/>
              </a:solidFill>
            </a:endParaRPr>
          </a:p>
          <a:p>
            <a:pPr algn="ctr"/>
            <a:r>
              <a:rPr lang="es-ES" sz="2800" dirty="0" smtClean="0">
                <a:solidFill>
                  <a:schemeClr val="bg1"/>
                </a:solidFill>
                <a:hlinkClick r:id="rId4"/>
              </a:rPr>
              <a:t>www.rpertusa.com</a:t>
            </a:r>
            <a:r>
              <a:rPr lang="es-ES" sz="2800" dirty="0" smtClean="0">
                <a:solidFill>
                  <a:schemeClr val="bg1"/>
                </a:solidFill>
              </a:rPr>
              <a:t> </a:t>
            </a:r>
            <a:endParaRPr lang="es-ES" sz="2800" dirty="0">
              <a:solidFill>
                <a:schemeClr val="bg1"/>
              </a:solidFill>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rcRect l="16862" r="16862"/>
          <a:stretch>
            <a:fillRect/>
          </a:stretch>
        </p:blipFill>
        <p:spPr>
          <a:xfrm rot="240000">
            <a:off x="5588151" y="3685731"/>
            <a:ext cx="1655189" cy="1655189"/>
          </a:xfrm>
          <a:prstGeom prst="rect">
            <a:avLst/>
          </a:prstGeom>
        </p:spPr>
      </p:pic>
    </p:spTree>
    <p:extLst>
      <p:ext uri="{BB962C8B-B14F-4D97-AF65-F5344CB8AC3E}">
        <p14:creationId xmlns:p14="http://schemas.microsoft.com/office/powerpoint/2010/main" val="2544752439"/>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29072"/>
      </p:ext>
    </p:extLst>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Objetivo</a:t>
            </a:r>
            <a:endParaRPr lang="en-GB" dirty="0"/>
          </a:p>
        </p:txBody>
      </p:sp>
      <p:sp>
        <p:nvSpPr>
          <p:cNvPr id="3" name="Text Placeholder 2"/>
          <p:cNvSpPr>
            <a:spLocks noGrp="1"/>
          </p:cNvSpPr>
          <p:nvPr>
            <p:ph type="body" sz="quarter" idx="10"/>
          </p:nvPr>
        </p:nvSpPr>
        <p:spPr>
          <a:xfrm>
            <a:off x="274639" y="2582862"/>
            <a:ext cx="11887200" cy="1181862"/>
          </a:xfrm>
        </p:spPr>
        <p:txBody>
          <a:bodyPr/>
          <a:lstStyle/>
          <a:p>
            <a:pPr algn="ctr"/>
            <a:r>
              <a:rPr lang="en-GB" sz="7200" dirty="0" smtClean="0"/>
              <a:t>1000 ideas</a:t>
            </a:r>
            <a:endParaRPr lang="en-GB" sz="7200" dirty="0"/>
          </a:p>
        </p:txBody>
      </p:sp>
    </p:spTree>
    <p:extLst>
      <p:ext uri="{BB962C8B-B14F-4D97-AF65-F5344CB8AC3E}">
        <p14:creationId xmlns:p14="http://schemas.microsoft.com/office/powerpoint/2010/main" val="1123182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Agenda</a:t>
            </a:r>
            <a:endParaRPr lang="en-GB" dirty="0"/>
          </a:p>
        </p:txBody>
      </p:sp>
      <p:sp>
        <p:nvSpPr>
          <p:cNvPr id="3" name="Text Placeholder 2"/>
          <p:cNvSpPr>
            <a:spLocks noGrp="1"/>
          </p:cNvSpPr>
          <p:nvPr>
            <p:ph type="body" sz="quarter" idx="10"/>
          </p:nvPr>
        </p:nvSpPr>
        <p:spPr>
          <a:xfrm>
            <a:off x="274638" y="1212850"/>
            <a:ext cx="11887200" cy="2769989"/>
          </a:xfrm>
        </p:spPr>
        <p:txBody>
          <a:bodyPr/>
          <a:lstStyle/>
          <a:p>
            <a:r>
              <a:rPr lang="en-GB" dirty="0" smtClean="0">
                <a:solidFill>
                  <a:schemeClr val="tx2"/>
                </a:solidFill>
              </a:rPr>
              <a:t>De 0 a 100 </a:t>
            </a:r>
            <a:r>
              <a:rPr lang="en-GB" dirty="0" err="1" smtClean="0">
                <a:solidFill>
                  <a:schemeClr val="tx2"/>
                </a:solidFill>
              </a:rPr>
              <a:t>en</a:t>
            </a:r>
            <a:r>
              <a:rPr lang="en-GB" dirty="0" smtClean="0">
                <a:solidFill>
                  <a:schemeClr val="tx2"/>
                </a:solidFill>
              </a:rPr>
              <a:t> Power BI</a:t>
            </a:r>
          </a:p>
          <a:p>
            <a:r>
              <a:rPr lang="en-GB" dirty="0" smtClean="0">
                <a:solidFill>
                  <a:schemeClr val="tx2"/>
                </a:solidFill>
              </a:rPr>
              <a:t>Un </a:t>
            </a:r>
            <a:r>
              <a:rPr lang="en-GB" dirty="0" err="1" smtClean="0">
                <a:solidFill>
                  <a:schemeClr val="tx2"/>
                </a:solidFill>
              </a:rPr>
              <a:t>paso</a:t>
            </a:r>
            <a:r>
              <a:rPr lang="en-GB" dirty="0" smtClean="0">
                <a:solidFill>
                  <a:schemeClr val="tx2"/>
                </a:solidFill>
              </a:rPr>
              <a:t> </a:t>
            </a:r>
            <a:r>
              <a:rPr lang="en-GB" dirty="0" err="1" smtClean="0">
                <a:solidFill>
                  <a:schemeClr val="tx2"/>
                </a:solidFill>
              </a:rPr>
              <a:t>más</a:t>
            </a:r>
            <a:r>
              <a:rPr lang="en-GB" dirty="0" smtClean="0">
                <a:solidFill>
                  <a:schemeClr val="tx2"/>
                </a:solidFill>
              </a:rPr>
              <a:t> </a:t>
            </a:r>
            <a:r>
              <a:rPr lang="en-GB" dirty="0" err="1" smtClean="0">
                <a:solidFill>
                  <a:schemeClr val="tx2"/>
                </a:solidFill>
              </a:rPr>
              <a:t>allá</a:t>
            </a:r>
            <a:endParaRPr lang="en-GB" dirty="0" smtClean="0">
              <a:solidFill>
                <a:schemeClr val="tx2"/>
              </a:solidFill>
            </a:endParaRPr>
          </a:p>
          <a:p>
            <a:r>
              <a:rPr lang="en-GB" dirty="0" err="1" smtClean="0">
                <a:solidFill>
                  <a:schemeClr val="tx2"/>
                </a:solidFill>
              </a:rPr>
              <a:t>PowerBI</a:t>
            </a:r>
            <a:r>
              <a:rPr lang="en-GB" dirty="0" smtClean="0">
                <a:solidFill>
                  <a:schemeClr val="tx2"/>
                </a:solidFill>
              </a:rPr>
              <a:t> </a:t>
            </a:r>
            <a:r>
              <a:rPr lang="en-GB" dirty="0" err="1" smtClean="0">
                <a:solidFill>
                  <a:schemeClr val="tx2"/>
                </a:solidFill>
              </a:rPr>
              <a:t>en</a:t>
            </a:r>
            <a:r>
              <a:rPr lang="en-GB" dirty="0" smtClean="0">
                <a:solidFill>
                  <a:schemeClr val="tx2"/>
                </a:solidFill>
              </a:rPr>
              <a:t> Cortana Analytics</a:t>
            </a:r>
          </a:p>
          <a:p>
            <a:endParaRPr lang="en-GB" dirty="0"/>
          </a:p>
        </p:txBody>
      </p:sp>
    </p:spTree>
    <p:extLst>
      <p:ext uri="{BB962C8B-B14F-4D97-AF65-F5344CB8AC3E}">
        <p14:creationId xmlns:p14="http://schemas.microsoft.com/office/powerpoint/2010/main" val="59515972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De 0 a 100</a:t>
            </a:r>
            <a:endParaRPr lang="en-US" sz="7200" dirty="0"/>
          </a:p>
        </p:txBody>
      </p:sp>
    </p:spTree>
    <p:extLst>
      <p:ext uri="{BB962C8B-B14F-4D97-AF65-F5344CB8AC3E}">
        <p14:creationId xmlns:p14="http://schemas.microsoft.com/office/powerpoint/2010/main" val="323317649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2837" y="863873"/>
            <a:ext cx="11887200" cy="6167842"/>
          </a:xfrm>
        </p:spPr>
        <p:txBody>
          <a:bodyPr/>
          <a:lstStyle/>
          <a:p>
            <a:r>
              <a:rPr lang="en-GB" dirty="0"/>
              <a:t>“Without data you’re just </a:t>
            </a:r>
            <a:br>
              <a:rPr lang="en-GB" dirty="0"/>
            </a:br>
            <a:r>
              <a:rPr lang="en-GB" dirty="0"/>
              <a:t>another person with an </a:t>
            </a:r>
            <a:br>
              <a:rPr lang="en-GB" dirty="0"/>
            </a:br>
            <a:r>
              <a:rPr lang="en-GB" dirty="0"/>
              <a:t>opinion.”</a:t>
            </a:r>
            <a:br>
              <a:rPr lang="en-GB" dirty="0"/>
            </a:br>
            <a:r>
              <a:rPr lang="en-GB" dirty="0"/>
              <a:t/>
            </a:r>
            <a:br>
              <a:rPr lang="en-GB" dirty="0"/>
            </a:br>
            <a:r>
              <a:rPr lang="en-GB" dirty="0" err="1"/>
              <a:t>W.Edwards</a:t>
            </a:r>
            <a:r>
              <a:rPr lang="en-GB" dirty="0"/>
              <a:t> Deming</a:t>
            </a:r>
            <a:br>
              <a:rPr lang="en-GB" dirty="0"/>
            </a:br>
            <a:endParaRPr lang="en-GB" dirty="0"/>
          </a:p>
        </p:txBody>
      </p:sp>
    </p:spTree>
    <p:extLst>
      <p:ext uri="{BB962C8B-B14F-4D97-AF65-F5344CB8AC3E}">
        <p14:creationId xmlns:p14="http://schemas.microsoft.com/office/powerpoint/2010/main" val="210488566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El ecosistema </a:t>
            </a:r>
            <a:r>
              <a:rPr lang="es-ES" dirty="0" err="1" smtClean="0"/>
              <a:t>PowerBI</a:t>
            </a:r>
            <a:endParaRPr lang="en-GB" dirty="0"/>
          </a:p>
        </p:txBody>
      </p:sp>
      <p:sp>
        <p:nvSpPr>
          <p:cNvPr id="3" name="Text Placeholder 2"/>
          <p:cNvSpPr>
            <a:spLocks noGrp="1"/>
          </p:cNvSpPr>
          <p:nvPr>
            <p:ph type="body" sz="quarter" idx="10"/>
          </p:nvPr>
        </p:nvSpPr>
        <p:spPr/>
        <p:txBody>
          <a:bodyPr/>
          <a:lstStyle/>
          <a:p>
            <a:endParaRPr lang="en-GB" dirty="0"/>
          </a:p>
        </p:txBody>
      </p:sp>
      <p:pic>
        <p:nvPicPr>
          <p:cNvPr id="4" name="Picture 3"/>
          <p:cNvPicPr>
            <a:picLocks noChangeAspect="1"/>
          </p:cNvPicPr>
          <p:nvPr/>
        </p:nvPicPr>
        <p:blipFill rotWithShape="1">
          <a:blip r:embed="rId2"/>
          <a:srcRect r="56335"/>
          <a:stretch/>
        </p:blipFill>
        <p:spPr>
          <a:xfrm>
            <a:off x="9011157" y="4362617"/>
            <a:ext cx="1417667" cy="1138905"/>
          </a:xfrm>
          <a:prstGeom prst="rect">
            <a:avLst/>
          </a:prstGeom>
        </p:spPr>
      </p:pic>
      <p:sp>
        <p:nvSpPr>
          <p:cNvPr id="5" name="Rectangle 4"/>
          <p:cNvSpPr/>
          <p:nvPr/>
        </p:nvSpPr>
        <p:spPr>
          <a:xfrm>
            <a:off x="1617004" y="1988947"/>
            <a:ext cx="3585115" cy="461665"/>
          </a:xfrm>
          <a:prstGeom prst="rect">
            <a:avLst/>
          </a:prstGeom>
        </p:spPr>
        <p:txBody>
          <a:bodyPr wrap="square">
            <a:spAutoFit/>
          </a:bodyPr>
          <a:lstStyle/>
          <a:p>
            <a:pPr defTabSz="914367">
              <a:spcAft>
                <a:spcPts val="588"/>
              </a:spcAft>
            </a:pPr>
            <a:r>
              <a:rPr lang="en-US" sz="2400" dirty="0">
                <a:solidFill>
                  <a:srgbClr val="000000"/>
                </a:solidFill>
              </a:rPr>
              <a:t>Power BI </a:t>
            </a:r>
            <a:r>
              <a:rPr lang="en-US" sz="2400" dirty="0" smtClean="0">
                <a:solidFill>
                  <a:srgbClr val="000000"/>
                </a:solidFill>
              </a:rPr>
              <a:t>Desktop</a:t>
            </a:r>
            <a:endParaRPr lang="en-US" sz="2400" dirty="0">
              <a:solidFill>
                <a:srgbClr val="000000"/>
              </a:solidFill>
            </a:endParaRPr>
          </a:p>
        </p:txBody>
      </p:sp>
      <p:sp>
        <p:nvSpPr>
          <p:cNvPr id="6" name="Oval 950"/>
          <p:cNvSpPr>
            <a:spLocks noChangeAspect="1"/>
          </p:cNvSpPr>
          <p:nvPr/>
        </p:nvSpPr>
        <p:spPr>
          <a:xfrm>
            <a:off x="492282" y="3001398"/>
            <a:ext cx="1000490" cy="1000482"/>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600" dirty="0" smtClean="0">
                <a:solidFill>
                  <a:srgbClr val="000000"/>
                </a:solidFill>
                <a:ea typeface="Segoe UI" pitchFamily="34" charset="0"/>
                <a:cs typeface="Segoe UI" pitchFamily="34" charset="0"/>
              </a:rPr>
              <a:t>Prepare</a:t>
            </a:r>
            <a:endParaRPr lang="en-US" sz="1600" dirty="0">
              <a:solidFill>
                <a:srgbClr val="000000"/>
              </a:solidFill>
              <a:ea typeface="Segoe UI" pitchFamily="34" charset="0"/>
              <a:cs typeface="Segoe UI" pitchFamily="34" charset="0"/>
            </a:endParaRPr>
          </a:p>
        </p:txBody>
      </p:sp>
      <p:sp>
        <p:nvSpPr>
          <p:cNvPr id="7" name="Oval 957"/>
          <p:cNvSpPr>
            <a:spLocks noChangeAspect="1"/>
          </p:cNvSpPr>
          <p:nvPr/>
        </p:nvSpPr>
        <p:spPr>
          <a:xfrm>
            <a:off x="1718179" y="3001396"/>
            <a:ext cx="1000490" cy="1000487"/>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600" dirty="0" smtClean="0">
                <a:solidFill>
                  <a:srgbClr val="000000"/>
                </a:solidFill>
                <a:ea typeface="Segoe UI" pitchFamily="34" charset="0"/>
                <a:cs typeface="Segoe UI" pitchFamily="34" charset="0"/>
              </a:rPr>
              <a:t>Explore</a:t>
            </a:r>
            <a:endParaRPr lang="en-US" sz="1600" dirty="0">
              <a:solidFill>
                <a:srgbClr val="000000"/>
              </a:solidFill>
              <a:ea typeface="Segoe UI" pitchFamily="34" charset="0"/>
              <a:cs typeface="Segoe UI" pitchFamily="34" charset="0"/>
            </a:endParaRPr>
          </a:p>
        </p:txBody>
      </p:sp>
      <p:sp>
        <p:nvSpPr>
          <p:cNvPr id="8" name="Isosceles Triangle 48"/>
          <p:cNvSpPr/>
          <p:nvPr/>
        </p:nvSpPr>
        <p:spPr bwMode="auto">
          <a:xfrm rot="16200000" flipV="1">
            <a:off x="3653684" y="3340795"/>
            <a:ext cx="266079" cy="133040"/>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dirty="0" err="1">
              <a:solidFill>
                <a:srgbClr val="31B42E"/>
              </a:solidFill>
              <a:ea typeface="Segoe UI" pitchFamily="34" charset="0"/>
              <a:cs typeface="Segoe UI" pitchFamily="34" charset="0"/>
            </a:endParaRPr>
          </a:p>
        </p:txBody>
      </p:sp>
      <p:sp>
        <p:nvSpPr>
          <p:cNvPr id="9" name="Oval 70"/>
          <p:cNvSpPr>
            <a:spLocks noChangeAspect="1"/>
          </p:cNvSpPr>
          <p:nvPr/>
        </p:nvSpPr>
        <p:spPr>
          <a:xfrm>
            <a:off x="4143598" y="2993391"/>
            <a:ext cx="1000490" cy="1000487"/>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600" dirty="0" smtClean="0">
                <a:solidFill>
                  <a:srgbClr val="000000"/>
                </a:solidFill>
                <a:ea typeface="Segoe UI" pitchFamily="34" charset="0"/>
                <a:cs typeface="Segoe UI" pitchFamily="34" charset="0"/>
              </a:rPr>
              <a:t>Share</a:t>
            </a:r>
          </a:p>
        </p:txBody>
      </p:sp>
      <p:sp>
        <p:nvSpPr>
          <p:cNvPr id="10" name="Oval 47"/>
          <p:cNvSpPr>
            <a:spLocks noChangeAspect="1"/>
          </p:cNvSpPr>
          <p:nvPr/>
        </p:nvSpPr>
        <p:spPr>
          <a:xfrm>
            <a:off x="2930634" y="2995294"/>
            <a:ext cx="1000490" cy="1000487"/>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600" dirty="0">
                <a:solidFill>
                  <a:srgbClr val="000000"/>
                </a:solidFill>
                <a:ea typeface="Segoe UI" pitchFamily="34" charset="0"/>
                <a:cs typeface="Segoe UI" pitchFamily="34" charset="0"/>
              </a:rPr>
              <a:t>Report</a:t>
            </a:r>
          </a:p>
        </p:txBody>
      </p:sp>
      <p:sp>
        <p:nvSpPr>
          <p:cNvPr id="11" name="Isosceles Triangle 48"/>
          <p:cNvSpPr/>
          <p:nvPr/>
        </p:nvSpPr>
        <p:spPr bwMode="auto">
          <a:xfrm rot="16200000" flipV="1">
            <a:off x="3927940" y="3384347"/>
            <a:ext cx="266079" cy="133040"/>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dirty="0" err="1">
              <a:solidFill>
                <a:srgbClr val="31B42E"/>
              </a:solidFill>
              <a:ea typeface="Segoe UI" pitchFamily="34" charset="0"/>
              <a:cs typeface="Segoe UI" pitchFamily="34" charset="0"/>
            </a:endParaRPr>
          </a:p>
        </p:txBody>
      </p:sp>
      <p:sp>
        <p:nvSpPr>
          <p:cNvPr id="12" name="Isosceles Triangle 48"/>
          <p:cNvSpPr/>
          <p:nvPr/>
        </p:nvSpPr>
        <p:spPr bwMode="auto">
          <a:xfrm rot="16200000" flipV="1">
            <a:off x="1470001" y="3389522"/>
            <a:ext cx="266079" cy="133040"/>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dirty="0" err="1">
              <a:solidFill>
                <a:srgbClr val="31B42E"/>
              </a:solidFill>
              <a:ea typeface="Segoe UI" pitchFamily="34" charset="0"/>
              <a:cs typeface="Segoe UI" pitchFamily="34" charset="0"/>
            </a:endParaRPr>
          </a:p>
        </p:txBody>
      </p:sp>
      <p:sp>
        <p:nvSpPr>
          <p:cNvPr id="13" name="Freeform 12"/>
          <p:cNvSpPr>
            <a:spLocks noChangeAspect="1" noEditPoints="1"/>
          </p:cNvSpPr>
          <p:nvPr/>
        </p:nvSpPr>
        <p:spPr bwMode="black">
          <a:xfrm>
            <a:off x="831810" y="3490512"/>
            <a:ext cx="444661" cy="36054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00" dirty="0">
              <a:solidFill>
                <a:srgbClr val="217346"/>
              </a:solidFill>
            </a:endParaRPr>
          </a:p>
        </p:txBody>
      </p:sp>
      <p:sp>
        <p:nvSpPr>
          <p:cNvPr id="14" name="Donut 3"/>
          <p:cNvSpPr>
            <a:spLocks noChangeAspect="1"/>
          </p:cNvSpPr>
          <p:nvPr/>
        </p:nvSpPr>
        <p:spPr bwMode="auto">
          <a:xfrm>
            <a:off x="2035604" y="3497715"/>
            <a:ext cx="333497" cy="305379"/>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FFFFFF"/>
              </a:solidFill>
            </a:endParaRPr>
          </a:p>
        </p:txBody>
      </p:sp>
      <p:sp>
        <p:nvSpPr>
          <p:cNvPr id="15" name="Freeform 14"/>
          <p:cNvSpPr>
            <a:spLocks noChangeAspect="1"/>
          </p:cNvSpPr>
          <p:nvPr/>
        </p:nvSpPr>
        <p:spPr bwMode="black">
          <a:xfrm>
            <a:off x="3288731" y="3468449"/>
            <a:ext cx="333497" cy="326549"/>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15"/>
          <p:cNvSpPr>
            <a:spLocks noChangeAspect="1"/>
          </p:cNvSpPr>
          <p:nvPr/>
        </p:nvSpPr>
        <p:spPr bwMode="black">
          <a:xfrm>
            <a:off x="4437350" y="3477668"/>
            <a:ext cx="333495" cy="34547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00" dirty="0">
              <a:solidFill>
                <a:srgbClr val="000000"/>
              </a:solidFill>
            </a:endParaRPr>
          </a:p>
        </p:txBody>
      </p:sp>
      <p:grpSp>
        <p:nvGrpSpPr>
          <p:cNvPr id="17" name="Group 16"/>
          <p:cNvGrpSpPr/>
          <p:nvPr/>
        </p:nvGrpSpPr>
        <p:grpSpPr>
          <a:xfrm>
            <a:off x="8575290" y="3839596"/>
            <a:ext cx="567075" cy="1482857"/>
            <a:chOff x="10461581" y="5177626"/>
            <a:chExt cx="491800" cy="1286018"/>
          </a:xfrm>
        </p:grpSpPr>
        <p:sp>
          <p:nvSpPr>
            <p:cNvPr id="18" name="Oval 17"/>
            <p:cNvSpPr/>
            <p:nvPr/>
          </p:nvSpPr>
          <p:spPr bwMode="auto">
            <a:xfrm rot="16200000" flipH="1" flipV="1">
              <a:off x="10503133" y="5505840"/>
              <a:ext cx="412039" cy="412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p:cNvGrpSpPr/>
            <p:nvPr/>
          </p:nvGrpSpPr>
          <p:grpSpPr>
            <a:xfrm rot="16200000">
              <a:off x="10198276" y="5518772"/>
              <a:ext cx="1047462" cy="365169"/>
              <a:chOff x="8231751" y="5947607"/>
              <a:chExt cx="1047462" cy="365169"/>
            </a:xfrm>
          </p:grpSpPr>
          <p:sp>
            <p:nvSpPr>
              <p:cNvPr id="36" name="TextBox 35"/>
              <p:cNvSpPr txBox="1"/>
              <p:nvPr/>
            </p:nvSpPr>
            <p:spPr>
              <a:xfrm>
                <a:off x="8283356" y="5947607"/>
                <a:ext cx="921446" cy="192183"/>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algn="l"/>
                <a:r>
                  <a:rPr lang="en-US" sz="1600" dirty="0" smtClean="0">
                    <a:gradFill flip="none" rotWithShape="1">
                      <a:gsLst>
                        <a:gs pos="0">
                          <a:srgbClr val="D2D2D2"/>
                        </a:gs>
                        <a:gs pos="74000">
                          <a:srgbClr val="000000">
                            <a:lumMod val="50000"/>
                            <a:lumOff val="50000"/>
                          </a:srgbClr>
                        </a:gs>
                        <a:gs pos="100000">
                          <a:srgbClr val="505050"/>
                        </a:gs>
                      </a:gsLst>
                      <a:lin ang="10800000" scaled="1"/>
                      <a:tileRect/>
                    </a:gradFill>
                  </a:rPr>
                  <a:t>0101</a:t>
                </a:r>
                <a:endParaRPr lang="en-US" sz="1600" dirty="0">
                  <a:gradFill flip="none" rotWithShape="1">
                    <a:gsLst>
                      <a:gs pos="0">
                        <a:srgbClr val="D2D2D2"/>
                      </a:gs>
                      <a:gs pos="74000">
                        <a:srgbClr val="000000">
                          <a:lumMod val="50000"/>
                          <a:lumOff val="50000"/>
                        </a:srgbClr>
                      </a:gs>
                      <a:gs pos="100000">
                        <a:srgbClr val="505050"/>
                      </a:gs>
                    </a:gsLst>
                    <a:lin ang="10800000" scaled="1"/>
                    <a:tileRect/>
                  </a:gradFill>
                </a:endParaRPr>
              </a:p>
            </p:txBody>
          </p:sp>
          <p:sp>
            <p:nvSpPr>
              <p:cNvPr id="37" name="TextBox 36"/>
              <p:cNvSpPr txBox="1"/>
              <p:nvPr/>
            </p:nvSpPr>
            <p:spPr>
              <a:xfrm>
                <a:off x="8231751" y="6120593"/>
                <a:ext cx="1047462" cy="192183"/>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algn="l"/>
                <a:r>
                  <a:rPr lang="en-US" sz="1600" dirty="0" smtClean="0">
                    <a:gradFill flip="none" rotWithShape="1">
                      <a:gsLst>
                        <a:gs pos="0">
                          <a:srgbClr val="D2D2D2"/>
                        </a:gs>
                        <a:gs pos="74000">
                          <a:srgbClr val="000000">
                            <a:lumMod val="50000"/>
                            <a:lumOff val="50000"/>
                          </a:srgbClr>
                        </a:gs>
                        <a:gs pos="100000">
                          <a:srgbClr val="505050"/>
                        </a:gs>
                      </a:gsLst>
                      <a:lin ang="10800000" scaled="1"/>
                      <a:tileRect/>
                    </a:gradFill>
                  </a:rPr>
                  <a:t>01011</a:t>
                </a:r>
                <a:endParaRPr lang="en-US" sz="1600" dirty="0">
                  <a:gradFill flip="none" rotWithShape="1">
                    <a:gsLst>
                      <a:gs pos="0">
                        <a:srgbClr val="D2D2D2"/>
                      </a:gs>
                      <a:gs pos="74000">
                        <a:srgbClr val="000000">
                          <a:lumMod val="50000"/>
                          <a:lumOff val="50000"/>
                        </a:srgbClr>
                      </a:gs>
                      <a:gs pos="100000">
                        <a:srgbClr val="505050"/>
                      </a:gs>
                    </a:gsLst>
                    <a:lin ang="10800000" scaled="1"/>
                    <a:tileRect/>
                  </a:gradFill>
                </a:endParaRPr>
              </a:p>
            </p:txBody>
          </p:sp>
        </p:grpSp>
        <p:grpSp>
          <p:nvGrpSpPr>
            <p:cNvPr id="20" name="Group 19"/>
            <p:cNvGrpSpPr/>
            <p:nvPr/>
          </p:nvGrpSpPr>
          <p:grpSpPr>
            <a:xfrm>
              <a:off x="10461581" y="5900047"/>
              <a:ext cx="491800" cy="563597"/>
              <a:chOff x="4076702" y="-2333624"/>
              <a:chExt cx="1446213" cy="1657349"/>
            </a:xfrm>
            <a:solidFill>
              <a:schemeClr val="tx2"/>
            </a:solidFill>
          </p:grpSpPr>
          <p:grpSp>
            <p:nvGrpSpPr>
              <p:cNvPr id="21" name="Group 4"/>
              <p:cNvGrpSpPr>
                <a:grpSpLocks noChangeAspect="1"/>
              </p:cNvGrpSpPr>
              <p:nvPr/>
            </p:nvGrpSpPr>
            <p:grpSpPr bwMode="auto">
              <a:xfrm>
                <a:off x="4076702" y="-2333624"/>
                <a:ext cx="1446213" cy="1657349"/>
                <a:chOff x="2568" y="-1470"/>
                <a:chExt cx="911" cy="1044"/>
              </a:xfrm>
              <a:grpFill/>
            </p:grpSpPr>
            <p:sp>
              <p:nvSpPr>
                <p:cNvPr id="27"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8"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9"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0"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1"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2"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3"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4"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5"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grpSp>
            <p:nvGrpSpPr>
              <p:cNvPr id="22" name="Group 21"/>
              <p:cNvGrpSpPr/>
              <p:nvPr/>
            </p:nvGrpSpPr>
            <p:grpSpPr>
              <a:xfrm rot="5400000">
                <a:off x="4266802" y="-1927225"/>
                <a:ext cx="1066800" cy="1066800"/>
                <a:chOff x="4236244" y="-1957783"/>
                <a:chExt cx="1066800" cy="1066800"/>
              </a:xfrm>
              <a:grpFill/>
            </p:grpSpPr>
            <p:sp>
              <p:nvSpPr>
                <p:cNvPr id="25" name="Oval 24"/>
                <p:cNvSpPr/>
                <p:nvPr/>
              </p:nvSpPr>
              <p:spPr>
                <a:xfrm>
                  <a:off x="4236244" y="-1957783"/>
                  <a:ext cx="1066800" cy="106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26" name="Isosceles Triangle 25"/>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grpSp>
          <p:sp>
            <p:nvSpPr>
              <p:cNvPr id="23" name="Block Arc 22"/>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0000"/>
                  </a:solidFill>
                </a:endParaRPr>
              </a:p>
            </p:txBody>
          </p:sp>
          <p:sp>
            <p:nvSpPr>
              <p:cNvPr id="24" name="Oval 23"/>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grpSp>
      </p:grpSp>
      <p:pic>
        <p:nvPicPr>
          <p:cNvPr id="38" name="Picture 37"/>
          <p:cNvPicPr>
            <a:picLocks noChangeAspect="1"/>
          </p:cNvPicPr>
          <p:nvPr/>
        </p:nvPicPr>
        <p:blipFill rotWithShape="1">
          <a:blip r:embed="rId3">
            <a:biLevel thresh="25000"/>
          </a:blip>
          <a:srcRect l="6503" t="21287" r="74698" b="20220"/>
          <a:stretch/>
        </p:blipFill>
        <p:spPr>
          <a:xfrm>
            <a:off x="948423" y="2061747"/>
            <a:ext cx="666993" cy="676803"/>
          </a:xfrm>
          <a:prstGeom prst="rect">
            <a:avLst/>
          </a:prstGeom>
        </p:spPr>
      </p:pic>
      <p:grpSp>
        <p:nvGrpSpPr>
          <p:cNvPr id="39" name="Group 38"/>
          <p:cNvGrpSpPr/>
          <p:nvPr/>
        </p:nvGrpSpPr>
        <p:grpSpPr>
          <a:xfrm>
            <a:off x="6322303" y="5868923"/>
            <a:ext cx="1809834" cy="429206"/>
            <a:chOff x="4306193" y="5441922"/>
            <a:chExt cx="1156726" cy="274320"/>
          </a:xfrm>
        </p:grpSpPr>
        <p:sp>
          <p:nvSpPr>
            <p:cNvPr id="40" name="TextBox 293"/>
            <p:cNvSpPr txBox="1"/>
            <p:nvPr/>
          </p:nvSpPr>
          <p:spPr>
            <a:xfrm>
              <a:off x="4675832" y="5491767"/>
              <a:ext cx="787087" cy="177039"/>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dirty="0" smtClean="0">
                  <a:solidFill>
                    <a:srgbClr val="000000"/>
                  </a:solidFill>
                  <a:ea typeface="Segoe UI" pitchFamily="34" charset="0"/>
                  <a:cs typeface="Segoe UI" pitchFamily="34" charset="0"/>
                </a:rPr>
                <a:t>Data refresh</a:t>
              </a:r>
              <a:endParaRPr lang="en-US" dirty="0">
                <a:solidFill>
                  <a:srgbClr val="000000"/>
                </a:solidFill>
                <a:ea typeface="Segoe UI" pitchFamily="34" charset="0"/>
                <a:cs typeface="Segoe UI" pitchFamily="34" charset="0"/>
              </a:endParaRPr>
            </a:p>
          </p:txBody>
        </p:sp>
        <p:sp>
          <p:nvSpPr>
            <p:cNvPr id="41"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a:extLst/>
          </p:spPr>
          <p:txBody>
            <a:bodyPr vert="horz" wrap="square" lIns="91440" tIns="45720" rIns="91440" bIns="45720" numCol="1" anchor="t" anchorCtr="0" compatLnSpc="1">
              <a:prstTxWarp prst="textNoShape">
                <a:avLst/>
              </a:prstTxWarp>
            </a:bodyPr>
            <a:lstStyle/>
            <a:p>
              <a:endParaRPr lang="en-US" sz="2000">
                <a:solidFill>
                  <a:srgbClr val="000000"/>
                </a:solidFill>
              </a:endParaRPr>
            </a:p>
          </p:txBody>
        </p:sp>
      </p:grpSp>
      <p:grpSp>
        <p:nvGrpSpPr>
          <p:cNvPr id="42" name="Group 41"/>
          <p:cNvGrpSpPr/>
          <p:nvPr/>
        </p:nvGrpSpPr>
        <p:grpSpPr>
          <a:xfrm>
            <a:off x="6322304" y="4218243"/>
            <a:ext cx="1952118" cy="420266"/>
            <a:chOff x="4306193" y="3788016"/>
            <a:chExt cx="1247664" cy="268606"/>
          </a:xfrm>
        </p:grpSpPr>
        <p:sp>
          <p:nvSpPr>
            <p:cNvPr id="43" name="TextBox 293"/>
            <p:cNvSpPr txBox="1"/>
            <p:nvPr/>
          </p:nvSpPr>
          <p:spPr>
            <a:xfrm>
              <a:off x="4675832" y="3837861"/>
              <a:ext cx="878025" cy="177039"/>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dirty="0" smtClean="0">
                  <a:solidFill>
                    <a:srgbClr val="000000"/>
                  </a:solidFill>
                  <a:ea typeface="Segoe UI" pitchFamily="34" charset="0"/>
                  <a:cs typeface="Segoe UI" pitchFamily="34" charset="0"/>
                </a:rPr>
                <a:t>Visualizations</a:t>
              </a:r>
              <a:endParaRPr lang="en-US" sz="1600" dirty="0">
                <a:solidFill>
                  <a:srgbClr val="000000"/>
                </a:solidFill>
                <a:ea typeface="Segoe UI" pitchFamily="34" charset="0"/>
                <a:cs typeface="Segoe UI" pitchFamily="34" charset="0"/>
              </a:endParaRPr>
            </a:p>
          </p:txBody>
        </p:sp>
        <p:sp>
          <p:nvSpPr>
            <p:cNvPr id="44" name="Freeform 43"/>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5" name="Group 44"/>
          <p:cNvGrpSpPr/>
          <p:nvPr/>
        </p:nvGrpSpPr>
        <p:grpSpPr>
          <a:xfrm>
            <a:off x="6321709" y="3663715"/>
            <a:ext cx="2213379" cy="429206"/>
            <a:chOff x="4305597" y="3236714"/>
            <a:chExt cx="1414645" cy="274320"/>
          </a:xfrm>
        </p:grpSpPr>
        <p:sp>
          <p:nvSpPr>
            <p:cNvPr id="46" name="TextBox 293"/>
            <p:cNvSpPr txBox="1"/>
            <p:nvPr/>
          </p:nvSpPr>
          <p:spPr>
            <a:xfrm>
              <a:off x="4675832" y="3287974"/>
              <a:ext cx="1044410" cy="177039"/>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dirty="0" smtClean="0">
                  <a:solidFill>
                    <a:srgbClr val="000000"/>
                  </a:solidFill>
                  <a:ea typeface="Segoe UI" pitchFamily="34" charset="0"/>
                  <a:cs typeface="Segoe UI" pitchFamily="34" charset="0"/>
                </a:rPr>
                <a:t>Live dashboards</a:t>
              </a:r>
              <a:endParaRPr lang="en-US" dirty="0">
                <a:solidFill>
                  <a:srgbClr val="000000"/>
                </a:solidFill>
                <a:ea typeface="Segoe UI" pitchFamily="34" charset="0"/>
                <a:cs typeface="Segoe UI" pitchFamily="34" charset="0"/>
              </a:endParaRPr>
            </a:p>
          </p:txBody>
        </p:sp>
        <p:sp>
          <p:nvSpPr>
            <p:cNvPr id="47"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endParaRPr lang="en-US" sz="1600" dirty="0">
                <a:solidFill>
                  <a:srgbClr val="000000"/>
                </a:solidFill>
              </a:endParaRPr>
            </a:p>
          </p:txBody>
        </p:sp>
      </p:grpSp>
      <p:grpSp>
        <p:nvGrpSpPr>
          <p:cNvPr id="48" name="Group 47"/>
          <p:cNvGrpSpPr/>
          <p:nvPr/>
        </p:nvGrpSpPr>
        <p:grpSpPr>
          <a:xfrm>
            <a:off x="6322305" y="3052299"/>
            <a:ext cx="2024254" cy="454380"/>
            <a:chOff x="4306193" y="2634382"/>
            <a:chExt cx="1293766" cy="290409"/>
          </a:xfrm>
        </p:grpSpPr>
        <p:sp>
          <p:nvSpPr>
            <p:cNvPr id="49" name="Freeform 48"/>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62895" fontAlgn="base">
                <a:lnSpc>
                  <a:spcPct val="90000"/>
                </a:lnSpc>
                <a:spcBef>
                  <a:spcPct val="0"/>
                </a:spcBef>
                <a:spcAft>
                  <a:spcPct val="0"/>
                </a:spcAft>
              </a:pPr>
              <a:endParaRPr lang="en-US" sz="1050" dirty="0">
                <a:gradFill>
                  <a:gsLst>
                    <a:gs pos="0">
                      <a:srgbClr val="FFFFFF"/>
                    </a:gs>
                    <a:gs pos="100000">
                      <a:srgbClr val="FFFFFF"/>
                    </a:gs>
                  </a:gsLst>
                  <a:lin ang="5400000" scaled="0"/>
                </a:gradFill>
                <a:ea typeface="Segoe UI" pitchFamily="34" charset="0"/>
                <a:cs typeface="Segoe UI" pitchFamily="34" charset="0"/>
              </a:endParaRPr>
            </a:p>
          </p:txBody>
        </p:sp>
        <p:sp>
          <p:nvSpPr>
            <p:cNvPr id="50" name="TextBox 293"/>
            <p:cNvSpPr txBox="1"/>
            <p:nvPr/>
          </p:nvSpPr>
          <p:spPr>
            <a:xfrm>
              <a:off x="4675832" y="2683813"/>
              <a:ext cx="924127" cy="177039"/>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dirty="0" smtClean="0">
                  <a:solidFill>
                    <a:srgbClr val="000000"/>
                  </a:solidFill>
                  <a:ea typeface="Segoe UI" pitchFamily="34" charset="0"/>
                  <a:cs typeface="Segoe UI" pitchFamily="34" charset="0"/>
                </a:rPr>
                <a:t>Content packs</a:t>
              </a:r>
              <a:endParaRPr lang="en-US" dirty="0">
                <a:solidFill>
                  <a:srgbClr val="000000"/>
                </a:solidFill>
                <a:ea typeface="Segoe UI" pitchFamily="34" charset="0"/>
                <a:cs typeface="Segoe UI" pitchFamily="34" charset="0"/>
              </a:endParaRPr>
            </a:p>
          </p:txBody>
        </p:sp>
      </p:grpSp>
      <p:sp>
        <p:nvSpPr>
          <p:cNvPr id="51" name="Left Bracket 50"/>
          <p:cNvSpPr/>
          <p:nvPr/>
        </p:nvSpPr>
        <p:spPr>
          <a:xfrm>
            <a:off x="6149871" y="1702793"/>
            <a:ext cx="266043" cy="4684531"/>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solidFill>
                <a:srgbClr val="000000"/>
              </a:solidFill>
            </a:endParaRPr>
          </a:p>
        </p:txBody>
      </p:sp>
      <p:grpSp>
        <p:nvGrpSpPr>
          <p:cNvPr id="52" name="Group 51"/>
          <p:cNvGrpSpPr/>
          <p:nvPr/>
        </p:nvGrpSpPr>
        <p:grpSpPr>
          <a:xfrm>
            <a:off x="8720353" y="3663715"/>
            <a:ext cx="3025513" cy="429206"/>
            <a:chOff x="8958966" y="2831460"/>
            <a:chExt cx="1933707" cy="274320"/>
          </a:xfrm>
        </p:grpSpPr>
        <p:sp>
          <p:nvSpPr>
            <p:cNvPr id="53" name="TextBox 293"/>
            <p:cNvSpPr txBox="1"/>
            <p:nvPr/>
          </p:nvSpPr>
          <p:spPr>
            <a:xfrm>
              <a:off x="9345628" y="2865440"/>
              <a:ext cx="1547045" cy="177039"/>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dirty="0" smtClean="0">
                  <a:solidFill>
                    <a:srgbClr val="000000"/>
                  </a:solidFill>
                  <a:ea typeface="Segoe UI" pitchFamily="34" charset="0"/>
                  <a:cs typeface="Segoe UI" pitchFamily="34" charset="0"/>
                </a:rPr>
                <a:t>Sharing &amp; collaboration</a:t>
              </a:r>
              <a:endParaRPr lang="en-US" dirty="0">
                <a:solidFill>
                  <a:srgbClr val="000000"/>
                </a:solidFill>
                <a:ea typeface="Segoe UI" pitchFamily="34" charset="0"/>
                <a:cs typeface="Segoe UI" pitchFamily="34" charset="0"/>
              </a:endParaRPr>
            </a:p>
          </p:txBody>
        </p:sp>
        <p:sp>
          <p:nvSpPr>
            <p:cNvPr id="54" name="Freeform 53"/>
            <p:cNvSpPr>
              <a:spLocks noChangeAspect="1"/>
            </p:cNvSpPr>
            <p:nvPr/>
          </p:nvSpPr>
          <p:spPr bwMode="black">
            <a:xfrm>
              <a:off x="8958966" y="2831460"/>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5" name="Group 54"/>
          <p:cNvGrpSpPr/>
          <p:nvPr/>
        </p:nvGrpSpPr>
        <p:grpSpPr>
          <a:xfrm>
            <a:off x="8780443" y="3083442"/>
            <a:ext cx="2952212" cy="357672"/>
            <a:chOff x="6395967" y="2662299"/>
            <a:chExt cx="1886854" cy="228600"/>
          </a:xfrm>
        </p:grpSpPr>
        <p:sp>
          <p:nvSpPr>
            <p:cNvPr id="56" name="TextBox 293"/>
            <p:cNvSpPr txBox="1"/>
            <p:nvPr/>
          </p:nvSpPr>
          <p:spPr>
            <a:xfrm>
              <a:off x="6744221" y="2698837"/>
              <a:ext cx="1538600" cy="177039"/>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dirty="0" smtClean="0">
                  <a:solidFill>
                    <a:srgbClr val="000000"/>
                  </a:solidFill>
                  <a:ea typeface="Segoe UI" pitchFamily="34" charset="0"/>
                  <a:cs typeface="Segoe UI" pitchFamily="34" charset="0"/>
                </a:rPr>
                <a:t>Natural language query</a:t>
              </a:r>
              <a:endParaRPr lang="en-US" dirty="0">
                <a:solidFill>
                  <a:srgbClr val="000000"/>
                </a:solidFill>
                <a:ea typeface="Segoe UI" pitchFamily="34" charset="0"/>
                <a:cs typeface="Segoe UI" pitchFamily="34" charset="0"/>
              </a:endParaRPr>
            </a:p>
          </p:txBody>
        </p:sp>
        <p:sp>
          <p:nvSpPr>
            <p:cNvPr id="57" name="Oval Callout 56"/>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00" b="1" dirty="0" smtClean="0">
                <a:solidFill>
                  <a:srgbClr val="000000"/>
                </a:solidFill>
                <a:ea typeface="Segoe UI" pitchFamily="34" charset="0"/>
                <a:cs typeface="Segoe UI" pitchFamily="34" charset="0"/>
              </a:endParaRPr>
            </a:p>
          </p:txBody>
        </p:sp>
      </p:grpSp>
      <p:grpSp>
        <p:nvGrpSpPr>
          <p:cNvPr id="58" name="Group 57"/>
          <p:cNvGrpSpPr/>
          <p:nvPr/>
        </p:nvGrpSpPr>
        <p:grpSpPr>
          <a:xfrm>
            <a:off x="6322305" y="4770487"/>
            <a:ext cx="1364072" cy="487919"/>
            <a:chOff x="4306193" y="4364674"/>
            <a:chExt cx="871823" cy="311845"/>
          </a:xfrm>
        </p:grpSpPr>
        <p:sp>
          <p:nvSpPr>
            <p:cNvPr id="59" name="TextBox 293"/>
            <p:cNvSpPr txBox="1"/>
            <p:nvPr/>
          </p:nvSpPr>
          <p:spPr>
            <a:xfrm>
              <a:off x="4675832" y="4410771"/>
              <a:ext cx="502184" cy="177039"/>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dirty="0" smtClean="0">
                  <a:solidFill>
                    <a:srgbClr val="000000"/>
                  </a:solidFill>
                  <a:ea typeface="Segoe UI" pitchFamily="34" charset="0"/>
                  <a:cs typeface="Segoe UI" pitchFamily="34" charset="0"/>
                </a:rPr>
                <a:t>Reports</a:t>
              </a:r>
              <a:endParaRPr lang="en-US" sz="1600" dirty="0">
                <a:solidFill>
                  <a:srgbClr val="000000"/>
                </a:solidFill>
                <a:ea typeface="Segoe UI" pitchFamily="34" charset="0"/>
                <a:cs typeface="Segoe UI" pitchFamily="34" charset="0"/>
              </a:endParaRPr>
            </a:p>
          </p:txBody>
        </p:sp>
        <p:sp>
          <p:nvSpPr>
            <p:cNvPr id="60" name="Flowchart: Document 59"/>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p:cNvGrpSpPr/>
          <p:nvPr/>
        </p:nvGrpSpPr>
        <p:grpSpPr>
          <a:xfrm>
            <a:off x="5771543" y="5208038"/>
            <a:ext cx="1954590" cy="618632"/>
            <a:chOff x="4420778" y="4125217"/>
            <a:chExt cx="1249243" cy="395388"/>
          </a:xfrm>
        </p:grpSpPr>
        <p:sp>
          <p:nvSpPr>
            <p:cNvPr id="62" name="TextBox 293"/>
            <p:cNvSpPr txBox="1"/>
            <p:nvPr/>
          </p:nvSpPr>
          <p:spPr>
            <a:xfrm>
              <a:off x="5114724" y="4312792"/>
              <a:ext cx="555297" cy="177039"/>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dirty="0" smtClean="0">
                  <a:solidFill>
                    <a:srgbClr val="000000"/>
                  </a:solidFill>
                  <a:ea typeface="Segoe UI" pitchFamily="34" charset="0"/>
                  <a:cs typeface="Segoe UI" pitchFamily="34" charset="0"/>
                </a:rPr>
                <a:t>Datasets</a:t>
              </a:r>
              <a:endParaRPr lang="en-US" dirty="0">
                <a:solidFill>
                  <a:srgbClr val="000000"/>
                </a:solidFill>
                <a:ea typeface="Segoe UI" pitchFamily="34" charset="0"/>
                <a:cs typeface="Segoe UI" pitchFamily="34" charset="0"/>
              </a:endParaRPr>
            </a:p>
          </p:txBody>
        </p:sp>
        <p:sp>
          <p:nvSpPr>
            <p:cNvPr id="63" name="TextBox 62"/>
            <p:cNvSpPr txBox="1"/>
            <p:nvPr/>
          </p:nvSpPr>
          <p:spPr>
            <a:xfrm>
              <a:off x="4420778" y="4125217"/>
              <a:ext cx="927847" cy="395388"/>
            </a:xfrm>
            <a:prstGeom prst="rect">
              <a:avLst/>
            </a:prstGeom>
            <a:noFill/>
          </p:spPr>
          <p:txBody>
            <a:bodyPr wrap="square" lIns="182880" tIns="146304" rIns="182880" bIns="146304" rtlCol="0">
              <a:spAutoFit/>
            </a:bodyPr>
            <a:lstStyle/>
            <a:p>
              <a:pPr algn="ctr"/>
              <a:r>
                <a:rPr lang="en-US" sz="1050" b="1" dirty="0" smtClean="0">
                  <a:solidFill>
                    <a:srgbClr val="F2C812"/>
                  </a:solidFill>
                </a:rPr>
                <a:t>01001</a:t>
              </a:r>
            </a:p>
            <a:p>
              <a:pPr algn="ctr"/>
              <a:r>
                <a:rPr lang="en-US" sz="1050" b="1" dirty="0" smtClean="0">
                  <a:solidFill>
                    <a:srgbClr val="F2C812"/>
                  </a:solidFill>
                </a:rPr>
                <a:t>10101</a:t>
              </a:r>
            </a:p>
          </p:txBody>
        </p:sp>
      </p:grpSp>
      <p:grpSp>
        <p:nvGrpSpPr>
          <p:cNvPr id="64" name="Group 63"/>
          <p:cNvGrpSpPr/>
          <p:nvPr/>
        </p:nvGrpSpPr>
        <p:grpSpPr>
          <a:xfrm>
            <a:off x="8990190" y="5556258"/>
            <a:ext cx="2169218" cy="1054536"/>
            <a:chOff x="7018864" y="2257415"/>
            <a:chExt cx="5059237" cy="2459479"/>
          </a:xfrm>
        </p:grpSpPr>
        <p:grpSp>
          <p:nvGrpSpPr>
            <p:cNvPr id="65" name="Group 64"/>
            <p:cNvGrpSpPr/>
            <p:nvPr/>
          </p:nvGrpSpPr>
          <p:grpSpPr>
            <a:xfrm>
              <a:off x="7018864" y="2257415"/>
              <a:ext cx="5059237" cy="2459479"/>
              <a:chOff x="7018864" y="2257415"/>
              <a:chExt cx="5059237" cy="2459479"/>
            </a:xfrm>
          </p:grpSpPr>
          <p:grpSp>
            <p:nvGrpSpPr>
              <p:cNvPr id="67" name="Group 66"/>
              <p:cNvGrpSpPr>
                <a:grpSpLocks noChangeAspect="1"/>
              </p:cNvGrpSpPr>
              <p:nvPr/>
            </p:nvGrpSpPr>
            <p:grpSpPr>
              <a:xfrm>
                <a:off x="10432181" y="2257415"/>
                <a:ext cx="548640" cy="1042085"/>
                <a:chOff x="10286449" y="1529656"/>
                <a:chExt cx="917410" cy="1742525"/>
              </a:xfrm>
            </p:grpSpPr>
            <p:sp>
              <p:nvSpPr>
                <p:cNvPr id="78" name="Rounded Rectangle 77"/>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80" name="Picture 79"/>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81"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000" spc="-49" dirty="0" err="1">
                    <a:solidFill>
                      <a:srgbClr val="68217A"/>
                    </a:solidFill>
                    <a:ea typeface="Segoe UI" pitchFamily="34" charset="0"/>
                    <a:cs typeface="Segoe UI" pitchFamily="34" charset="0"/>
                  </a:endParaRPr>
                </a:p>
              </p:txBody>
            </p:sp>
          </p:grpSp>
          <p:sp>
            <p:nvSpPr>
              <p:cNvPr id="68"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000" dirty="0">
                  <a:solidFill>
                    <a:srgbClr val="000000"/>
                  </a:solidFill>
                </a:endParaRPr>
              </a:p>
            </p:txBody>
          </p:sp>
          <p:grpSp>
            <p:nvGrpSpPr>
              <p:cNvPr id="69" name="Group 68"/>
              <p:cNvGrpSpPr>
                <a:grpSpLocks noChangeAspect="1"/>
              </p:cNvGrpSpPr>
              <p:nvPr/>
            </p:nvGrpSpPr>
            <p:grpSpPr>
              <a:xfrm>
                <a:off x="10432181" y="3352369"/>
                <a:ext cx="1645920" cy="1132186"/>
                <a:chOff x="1117586" y="1978512"/>
                <a:chExt cx="2372574" cy="1629558"/>
              </a:xfrm>
            </p:grpSpPr>
            <p:pic>
              <p:nvPicPr>
                <p:cNvPr id="70" name="Picture 6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71" name="Group 70"/>
                <p:cNvGrpSpPr/>
                <p:nvPr/>
              </p:nvGrpSpPr>
              <p:grpSpPr>
                <a:xfrm>
                  <a:off x="1307936" y="2212479"/>
                  <a:ext cx="1844519" cy="1136088"/>
                  <a:chOff x="1276066" y="3677905"/>
                  <a:chExt cx="2524835" cy="1555113"/>
                </a:xfrm>
              </p:grpSpPr>
              <p:pic>
                <p:nvPicPr>
                  <p:cNvPr id="76" name="Picture 75"/>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77" name="Picture 76"/>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72" name="Group 71"/>
                <p:cNvGrpSpPr/>
                <p:nvPr/>
              </p:nvGrpSpPr>
              <p:grpSpPr>
                <a:xfrm>
                  <a:off x="1117586" y="1978512"/>
                  <a:ext cx="2372574" cy="1629558"/>
                  <a:chOff x="1117586" y="1978512"/>
                  <a:chExt cx="2372574" cy="1629558"/>
                </a:xfrm>
              </p:grpSpPr>
              <p:sp>
                <p:nvSpPr>
                  <p:cNvPr id="73"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000" spc="-49" dirty="0" err="1">
                      <a:solidFill>
                        <a:srgbClr val="68217A"/>
                      </a:solidFill>
                      <a:ea typeface="Segoe UI" pitchFamily="34" charset="0"/>
                      <a:cs typeface="Segoe UI" pitchFamily="34" charset="0"/>
                    </a:endParaRPr>
                  </a:p>
                </p:txBody>
              </p:sp>
              <p:sp>
                <p:nvSpPr>
                  <p:cNvPr id="74" name="Rectangle 73"/>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5" name="Picture 74"/>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66" name="Picture 65"/>
            <p:cNvPicPr>
              <a:picLocks noChangeAspect="1"/>
            </p:cNvPicPr>
            <p:nvPr/>
          </p:nvPicPr>
          <p:blipFill>
            <a:blip r:embed="rId10"/>
            <a:stretch>
              <a:fillRect/>
            </a:stretch>
          </p:blipFill>
          <p:spPr>
            <a:xfrm>
              <a:off x="7626151" y="2638675"/>
              <a:ext cx="2647950" cy="1733550"/>
            </a:xfrm>
            <a:prstGeom prst="rect">
              <a:avLst/>
            </a:prstGeom>
          </p:spPr>
        </p:pic>
      </p:grpSp>
      <p:sp>
        <p:nvSpPr>
          <p:cNvPr id="82" name="Rectangle 81"/>
          <p:cNvSpPr/>
          <p:nvPr/>
        </p:nvSpPr>
        <p:spPr>
          <a:xfrm>
            <a:off x="6863181" y="2011416"/>
            <a:ext cx="6657418" cy="461665"/>
          </a:xfrm>
          <a:prstGeom prst="rect">
            <a:avLst/>
          </a:prstGeom>
        </p:spPr>
        <p:txBody>
          <a:bodyPr wrap="square">
            <a:spAutoFit/>
          </a:bodyPr>
          <a:lstStyle/>
          <a:p>
            <a:pPr defTabSz="914367">
              <a:spcAft>
                <a:spcPts val="588"/>
              </a:spcAft>
            </a:pPr>
            <a:r>
              <a:rPr lang="en-US" sz="2400" dirty="0">
                <a:solidFill>
                  <a:srgbClr val="000000"/>
                </a:solidFill>
              </a:rPr>
              <a:t>Power BI </a:t>
            </a:r>
            <a:r>
              <a:rPr lang="en-US" sz="2400" dirty="0" smtClean="0">
                <a:solidFill>
                  <a:srgbClr val="000000"/>
                </a:solidFill>
              </a:rPr>
              <a:t>Service </a:t>
            </a:r>
            <a:r>
              <a:rPr lang="en-US" sz="2400" dirty="0" smtClean="0">
                <a:solidFill>
                  <a:srgbClr val="000000"/>
                </a:solidFill>
                <a:hlinkClick r:id="rId11"/>
              </a:rPr>
              <a:t>www.PowerBI.com</a:t>
            </a:r>
            <a:r>
              <a:rPr lang="en-US" sz="2400" dirty="0" smtClean="0">
                <a:solidFill>
                  <a:srgbClr val="000000"/>
                </a:solidFill>
              </a:rPr>
              <a:t> </a:t>
            </a:r>
            <a:endParaRPr lang="en-US" sz="2400" dirty="0">
              <a:solidFill>
                <a:srgbClr val="000000"/>
              </a:solidFill>
            </a:endParaRPr>
          </a:p>
        </p:txBody>
      </p:sp>
      <p:sp>
        <p:nvSpPr>
          <p:cNvPr id="83" name="TextBox 293"/>
          <p:cNvSpPr txBox="1"/>
          <p:nvPr/>
        </p:nvSpPr>
        <p:spPr>
          <a:xfrm>
            <a:off x="9325329" y="4296230"/>
            <a:ext cx="2705224" cy="276999"/>
          </a:xfrm>
          <a:prstGeom prst="rect">
            <a:avLst/>
          </a:prstGeom>
          <a:noFill/>
          <a:ln>
            <a:solidFill>
              <a:schemeClr val="bg1"/>
            </a:solidFill>
          </a:ln>
        </p:spPr>
        <p:txBody>
          <a:bodyPr wrap="square" lIns="0" tIns="0" rIns="0" bIns="0" rtlCol="0" anchor="ctr">
            <a:spAutoFit/>
          </a:bodyPr>
          <a:lstStyle/>
          <a:p>
            <a:pPr defTabSz="932293" fontAlgn="base">
              <a:spcBef>
                <a:spcPct val="0"/>
              </a:spcBef>
              <a:spcAft>
                <a:spcPct val="0"/>
              </a:spcAft>
            </a:pPr>
            <a:r>
              <a:rPr lang="en-US" dirty="0" smtClean="0">
                <a:solidFill>
                  <a:srgbClr val="000000"/>
                </a:solidFill>
                <a:ea typeface="Segoe UI" pitchFamily="34" charset="0"/>
                <a:cs typeface="Segoe UI" pitchFamily="34" charset="0"/>
              </a:rPr>
              <a:t>Power BI REST APIs</a:t>
            </a:r>
            <a:endParaRPr lang="en-US" dirty="0">
              <a:solidFill>
                <a:srgbClr val="000000"/>
              </a:solidFill>
              <a:ea typeface="Segoe UI" pitchFamily="34" charset="0"/>
              <a:cs typeface="Segoe UI" pitchFamily="34" charset="0"/>
            </a:endParaRPr>
          </a:p>
        </p:txBody>
      </p:sp>
      <p:sp>
        <p:nvSpPr>
          <p:cNvPr id="84" name="TextBox 293"/>
          <p:cNvSpPr txBox="1"/>
          <p:nvPr/>
        </p:nvSpPr>
        <p:spPr>
          <a:xfrm>
            <a:off x="9325329" y="5215011"/>
            <a:ext cx="2033058" cy="276999"/>
          </a:xfrm>
          <a:prstGeom prst="rect">
            <a:avLst/>
          </a:prstGeom>
          <a:noFill/>
          <a:ln>
            <a:solidFill>
              <a:schemeClr val="bg1"/>
            </a:solidFill>
          </a:ln>
        </p:spPr>
        <p:txBody>
          <a:bodyPr wrap="square" lIns="0" tIns="0" rIns="0" bIns="0" rtlCol="0" anchor="ctr">
            <a:spAutoFit/>
          </a:bodyPr>
          <a:lstStyle/>
          <a:p>
            <a:pPr defTabSz="932293" fontAlgn="base">
              <a:spcBef>
                <a:spcPct val="0"/>
              </a:spcBef>
              <a:spcAft>
                <a:spcPct val="0"/>
              </a:spcAft>
            </a:pPr>
            <a:r>
              <a:rPr lang="en-US" dirty="0" smtClean="0">
                <a:solidFill>
                  <a:srgbClr val="000000"/>
                </a:solidFill>
                <a:ea typeface="Segoe UI" pitchFamily="34" charset="0"/>
                <a:cs typeface="Segoe UI" pitchFamily="34" charset="0"/>
              </a:rPr>
              <a:t>Power BI Apps</a:t>
            </a:r>
            <a:endParaRPr lang="en-US" dirty="0">
              <a:solidFill>
                <a:srgbClr val="000000"/>
              </a:solidFill>
              <a:ea typeface="Segoe UI" pitchFamily="34" charset="0"/>
              <a:cs typeface="Segoe UI" pitchFamily="34" charset="0"/>
            </a:endParaRPr>
          </a:p>
        </p:txBody>
      </p:sp>
      <p:pic>
        <p:nvPicPr>
          <p:cNvPr id="85" name="Picture 84"/>
          <p:cNvPicPr>
            <a:picLocks noChangeAspect="1"/>
          </p:cNvPicPr>
          <p:nvPr/>
        </p:nvPicPr>
        <p:blipFill rotWithShape="1">
          <a:blip r:embed="rId3">
            <a:biLevel thresh="25000"/>
          </a:blip>
          <a:srcRect l="6503" t="21287" r="74698" b="20220"/>
          <a:stretch/>
        </p:blipFill>
        <p:spPr>
          <a:xfrm>
            <a:off x="6196188" y="2047540"/>
            <a:ext cx="666993" cy="676803"/>
          </a:xfrm>
          <a:prstGeom prst="rect">
            <a:avLst/>
          </a:prstGeom>
        </p:spPr>
      </p:pic>
      <p:sp>
        <p:nvSpPr>
          <p:cNvPr id="86" name="Rectangle 85"/>
          <p:cNvSpPr/>
          <p:nvPr/>
        </p:nvSpPr>
        <p:spPr>
          <a:xfrm>
            <a:off x="6817440" y="2354213"/>
            <a:ext cx="3585114" cy="400110"/>
          </a:xfrm>
          <a:prstGeom prst="rect">
            <a:avLst/>
          </a:prstGeom>
        </p:spPr>
        <p:txBody>
          <a:bodyPr wrap="square">
            <a:spAutoFit/>
          </a:bodyPr>
          <a:lstStyle/>
          <a:p>
            <a:pPr defTabSz="914367">
              <a:spcAft>
                <a:spcPts val="588"/>
              </a:spcAft>
            </a:pPr>
            <a:r>
              <a:rPr lang="en-US" sz="2000" dirty="0" smtClean="0">
                <a:solidFill>
                  <a:srgbClr val="000000"/>
                </a:solidFill>
              </a:rPr>
              <a:t>(Free &amp; Pro)</a:t>
            </a:r>
            <a:endParaRPr lang="en-US" sz="2000" dirty="0">
              <a:solidFill>
                <a:srgbClr val="000000"/>
              </a:solidFill>
            </a:endParaRPr>
          </a:p>
        </p:txBody>
      </p:sp>
      <p:sp>
        <p:nvSpPr>
          <p:cNvPr id="87" name="Rectangle 86"/>
          <p:cNvSpPr/>
          <p:nvPr/>
        </p:nvSpPr>
        <p:spPr>
          <a:xfrm>
            <a:off x="1610558" y="2361339"/>
            <a:ext cx="3585114" cy="400110"/>
          </a:xfrm>
          <a:prstGeom prst="rect">
            <a:avLst/>
          </a:prstGeom>
        </p:spPr>
        <p:txBody>
          <a:bodyPr wrap="square">
            <a:spAutoFit/>
          </a:bodyPr>
          <a:lstStyle/>
          <a:p>
            <a:pPr defTabSz="914367">
              <a:spcAft>
                <a:spcPts val="588"/>
              </a:spcAft>
            </a:pPr>
            <a:r>
              <a:rPr lang="en-US" sz="2000" dirty="0" smtClean="0">
                <a:solidFill>
                  <a:srgbClr val="000000"/>
                </a:solidFill>
              </a:rPr>
              <a:t>(Free Client 32/64 bits)</a:t>
            </a:r>
            <a:endParaRPr lang="en-US" sz="2000" dirty="0">
              <a:solidFill>
                <a:srgbClr val="000000"/>
              </a:solidFill>
            </a:endParaRPr>
          </a:p>
        </p:txBody>
      </p:sp>
      <p:sp>
        <p:nvSpPr>
          <p:cNvPr id="88" name="TextBox 87"/>
          <p:cNvSpPr txBox="1"/>
          <p:nvPr/>
        </p:nvSpPr>
        <p:spPr>
          <a:xfrm>
            <a:off x="5200057" y="2127446"/>
            <a:ext cx="742897" cy="830997"/>
          </a:xfrm>
          <a:prstGeom prst="rect">
            <a:avLst/>
          </a:prstGeom>
          <a:noFill/>
        </p:spPr>
        <p:txBody>
          <a:bodyPr wrap="square" rtlCol="0">
            <a:spAutoFit/>
          </a:bodyPr>
          <a:lstStyle/>
          <a:p>
            <a:r>
              <a:rPr lang="es-ES" sz="4800" b="1" dirty="0" smtClean="0"/>
              <a:t>+</a:t>
            </a:r>
            <a:endParaRPr lang="en-US" sz="4800" b="1" dirty="0"/>
          </a:p>
        </p:txBody>
      </p:sp>
      <p:sp>
        <p:nvSpPr>
          <p:cNvPr id="89" name="Isosceles Triangle 48"/>
          <p:cNvSpPr/>
          <p:nvPr/>
        </p:nvSpPr>
        <p:spPr bwMode="auto">
          <a:xfrm rot="16200000" flipV="1">
            <a:off x="2703222" y="3387792"/>
            <a:ext cx="266079" cy="133040"/>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dirty="0" err="1">
              <a:solidFill>
                <a:srgbClr val="31B42E"/>
              </a:solidFill>
              <a:ea typeface="Segoe UI" pitchFamily="34" charset="0"/>
              <a:cs typeface="Segoe UI" pitchFamily="34" charset="0"/>
            </a:endParaRPr>
          </a:p>
        </p:txBody>
      </p:sp>
    </p:spTree>
    <p:extLst>
      <p:ext uri="{BB962C8B-B14F-4D97-AF65-F5344CB8AC3E}">
        <p14:creationId xmlns:p14="http://schemas.microsoft.com/office/powerpoint/2010/main" val="2720172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500"/>
                                        <p:tgtEl>
                                          <p:spTgt spid="8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9"/>
                                        </p:tgtEl>
                                        <p:attrNameLst>
                                          <p:attrName>style.visibility</p:attrName>
                                        </p:attrNameLst>
                                      </p:cBhvr>
                                      <p:to>
                                        <p:strVal val="visible"/>
                                      </p:to>
                                    </p:set>
                                    <p:animEffect transition="in" filter="fade">
                                      <p:cBhvr>
                                        <p:cTn id="49" dur="500"/>
                                        <p:tgtEl>
                                          <p:spTgt spid="8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par>
                                <p:cTn id="55" presetID="10"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childTnLst>
                                </p:cTn>
                              </p:par>
                              <p:par>
                                <p:cTn id="64" presetID="10" presetClass="entr" presetSubtype="0" fill="hold" nodeType="with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500"/>
                                        <p:tgtEl>
                                          <p:spTgt spid="45"/>
                                        </p:tgtEl>
                                      </p:cBhvr>
                                    </p:animEffect>
                                  </p:childTnLst>
                                </p:cTn>
                              </p:par>
                              <p:par>
                                <p:cTn id="67" presetID="10" presetClass="entr" presetSubtype="0" fill="hold" nodeType="with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fade">
                                      <p:cBhvr>
                                        <p:cTn id="69" dur="500"/>
                                        <p:tgtEl>
                                          <p:spTgt spid="4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fade">
                                      <p:cBhvr>
                                        <p:cTn id="72" dur="500"/>
                                        <p:tgtEl>
                                          <p:spTgt spid="51"/>
                                        </p:tgtEl>
                                      </p:cBhvr>
                                    </p:animEffect>
                                  </p:childTnLst>
                                </p:cTn>
                              </p:par>
                              <p:par>
                                <p:cTn id="73" presetID="10" presetClass="entr" presetSubtype="0" fill="hold" nodeType="with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par>
                                <p:cTn id="76" presetID="10" presetClass="entr" presetSubtype="0" fill="hold" nodeType="with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fade">
                                      <p:cBhvr>
                                        <p:cTn id="78" dur="500"/>
                                        <p:tgtEl>
                                          <p:spTgt spid="55"/>
                                        </p:tgtEl>
                                      </p:cBhvr>
                                    </p:animEffect>
                                  </p:childTnLst>
                                </p:cTn>
                              </p:par>
                              <p:par>
                                <p:cTn id="79" presetID="10" presetClass="entr" presetSubtype="0" fill="hold" nodeType="withEffect">
                                  <p:stCondLst>
                                    <p:cond delay="0"/>
                                  </p:stCondLst>
                                  <p:childTnLst>
                                    <p:set>
                                      <p:cBhvr>
                                        <p:cTn id="80" dur="1" fill="hold">
                                          <p:stCondLst>
                                            <p:cond delay="0"/>
                                          </p:stCondLst>
                                        </p:cTn>
                                        <p:tgtEl>
                                          <p:spTgt spid="58"/>
                                        </p:tgtEl>
                                        <p:attrNameLst>
                                          <p:attrName>style.visibility</p:attrName>
                                        </p:attrNameLst>
                                      </p:cBhvr>
                                      <p:to>
                                        <p:strVal val="visible"/>
                                      </p:to>
                                    </p:set>
                                    <p:animEffect transition="in" filter="fade">
                                      <p:cBhvr>
                                        <p:cTn id="81" dur="500"/>
                                        <p:tgtEl>
                                          <p:spTgt spid="58"/>
                                        </p:tgtEl>
                                      </p:cBhvr>
                                    </p:animEffect>
                                  </p:childTnLst>
                                </p:cTn>
                              </p:par>
                              <p:par>
                                <p:cTn id="82" presetID="10" presetClass="entr" presetSubtype="0" fill="hold" nodeType="withEffect">
                                  <p:stCondLst>
                                    <p:cond delay="0"/>
                                  </p:stCondLst>
                                  <p:childTnLst>
                                    <p:set>
                                      <p:cBhvr>
                                        <p:cTn id="83" dur="1" fill="hold">
                                          <p:stCondLst>
                                            <p:cond delay="0"/>
                                          </p:stCondLst>
                                        </p:cTn>
                                        <p:tgtEl>
                                          <p:spTgt spid="61"/>
                                        </p:tgtEl>
                                        <p:attrNameLst>
                                          <p:attrName>style.visibility</p:attrName>
                                        </p:attrNameLst>
                                      </p:cBhvr>
                                      <p:to>
                                        <p:strVal val="visible"/>
                                      </p:to>
                                    </p:set>
                                    <p:animEffect transition="in" filter="fade">
                                      <p:cBhvr>
                                        <p:cTn id="84" dur="500"/>
                                        <p:tgtEl>
                                          <p:spTgt spid="61"/>
                                        </p:tgtEl>
                                      </p:cBhvr>
                                    </p:animEffect>
                                  </p:childTnLst>
                                </p:cTn>
                              </p:par>
                              <p:par>
                                <p:cTn id="85" presetID="10" presetClass="entr" presetSubtype="0" fill="hold" nodeType="with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fade">
                                      <p:cBhvr>
                                        <p:cTn id="87" dur="500"/>
                                        <p:tgtEl>
                                          <p:spTgt spid="6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2"/>
                                        </p:tgtEl>
                                        <p:attrNameLst>
                                          <p:attrName>style.visibility</p:attrName>
                                        </p:attrNameLst>
                                      </p:cBhvr>
                                      <p:to>
                                        <p:strVal val="visible"/>
                                      </p:to>
                                    </p:set>
                                    <p:animEffect transition="in" filter="fade">
                                      <p:cBhvr>
                                        <p:cTn id="90" dur="500"/>
                                        <p:tgtEl>
                                          <p:spTgt spid="8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83"/>
                                        </p:tgtEl>
                                        <p:attrNameLst>
                                          <p:attrName>style.visibility</p:attrName>
                                        </p:attrNameLst>
                                      </p:cBhvr>
                                      <p:to>
                                        <p:strVal val="visible"/>
                                      </p:to>
                                    </p:set>
                                    <p:animEffect transition="in" filter="fade">
                                      <p:cBhvr>
                                        <p:cTn id="93" dur="500"/>
                                        <p:tgtEl>
                                          <p:spTgt spid="8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84"/>
                                        </p:tgtEl>
                                        <p:attrNameLst>
                                          <p:attrName>style.visibility</p:attrName>
                                        </p:attrNameLst>
                                      </p:cBhvr>
                                      <p:to>
                                        <p:strVal val="visible"/>
                                      </p:to>
                                    </p:set>
                                    <p:animEffect transition="in" filter="fade">
                                      <p:cBhvr>
                                        <p:cTn id="96" dur="500"/>
                                        <p:tgtEl>
                                          <p:spTgt spid="84"/>
                                        </p:tgtEl>
                                      </p:cBhvr>
                                    </p:animEffect>
                                  </p:childTnLst>
                                </p:cTn>
                              </p:par>
                              <p:par>
                                <p:cTn id="97" presetID="10" presetClass="entr" presetSubtype="0" fill="hold" nodeType="withEffect">
                                  <p:stCondLst>
                                    <p:cond delay="0"/>
                                  </p:stCondLst>
                                  <p:childTnLst>
                                    <p:set>
                                      <p:cBhvr>
                                        <p:cTn id="98" dur="1" fill="hold">
                                          <p:stCondLst>
                                            <p:cond delay="0"/>
                                          </p:stCondLst>
                                        </p:cTn>
                                        <p:tgtEl>
                                          <p:spTgt spid="85"/>
                                        </p:tgtEl>
                                        <p:attrNameLst>
                                          <p:attrName>style.visibility</p:attrName>
                                        </p:attrNameLst>
                                      </p:cBhvr>
                                      <p:to>
                                        <p:strVal val="visible"/>
                                      </p:to>
                                    </p:set>
                                    <p:animEffect transition="in" filter="fade">
                                      <p:cBhvr>
                                        <p:cTn id="99" dur="500"/>
                                        <p:tgtEl>
                                          <p:spTgt spid="8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86"/>
                                        </p:tgtEl>
                                        <p:attrNameLst>
                                          <p:attrName>style.visibility</p:attrName>
                                        </p:attrNameLst>
                                      </p:cBhvr>
                                      <p:to>
                                        <p:strVal val="visible"/>
                                      </p:to>
                                    </p:set>
                                    <p:animEffect transition="in" filter="fade">
                                      <p:cBhvr>
                                        <p:cTn id="102" dur="500"/>
                                        <p:tgtEl>
                                          <p:spTgt spid="8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88"/>
                                        </p:tgtEl>
                                        <p:attrNameLst>
                                          <p:attrName>style.visibility</p:attrName>
                                        </p:attrNameLst>
                                      </p:cBhvr>
                                      <p:to>
                                        <p:strVal val="visible"/>
                                      </p:to>
                                    </p:set>
                                    <p:animEffect transition="in" filter="fade">
                                      <p:cBhvr>
                                        <p:cTn id="10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51" grpId="0" animBg="1"/>
      <p:bldP spid="82" grpId="0"/>
      <p:bldP spid="83" grpId="0" animBg="1"/>
      <p:bldP spid="84" grpId="0" animBg="1"/>
      <p:bldP spid="86" grpId="0"/>
      <p:bldP spid="87" grpId="0"/>
      <p:bldP spid="88" grpId="0"/>
      <p:bldP spid="8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037" y="1319560"/>
            <a:ext cx="4724399" cy="3841052"/>
          </a:xfrm>
        </p:spPr>
        <p:txBody>
          <a:bodyPr/>
          <a:lstStyle/>
          <a:p>
            <a:r>
              <a:rPr lang="es-ES" sz="6600" dirty="0" smtClean="0"/>
              <a:t>Herramienta</a:t>
            </a:r>
            <a:br>
              <a:rPr lang="es-ES" sz="6600" dirty="0" smtClean="0"/>
            </a:br>
            <a:r>
              <a:rPr lang="es-ES" sz="6600" dirty="0" smtClean="0"/>
              <a:t>para</a:t>
            </a:r>
            <a:br>
              <a:rPr lang="es-ES" sz="6600" dirty="0" smtClean="0"/>
            </a:br>
            <a:r>
              <a:rPr lang="es-ES" sz="6600" dirty="0"/>
              <a:t>u</a:t>
            </a:r>
            <a:r>
              <a:rPr lang="es-ES" sz="6600" dirty="0" smtClean="0"/>
              <a:t>suario de</a:t>
            </a:r>
            <a:br>
              <a:rPr lang="es-ES" sz="6600" dirty="0" smtClean="0"/>
            </a:br>
            <a:r>
              <a:rPr lang="es-ES" sz="6600" dirty="0" smtClean="0"/>
              <a:t>negocio </a:t>
            </a:r>
            <a:endParaRPr lang="en-GB" sz="6600" dirty="0"/>
          </a:p>
        </p:txBody>
      </p:sp>
      <p:pic>
        <p:nvPicPr>
          <p:cNvPr id="1026" name="Picture 2" descr="https://image.freepik.com/free-icon/is-not-equal-to-mathematical-symbol_318-590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6237" y="2506661"/>
            <a:ext cx="1466850" cy="146685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7513637" y="2690705"/>
            <a:ext cx="4724399" cy="10987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s-ES" sz="6600" dirty="0" smtClean="0"/>
              <a:t>Sin potencia</a:t>
            </a:r>
            <a:endParaRPr lang="en-GB" sz="6600" dirty="0"/>
          </a:p>
        </p:txBody>
      </p:sp>
    </p:spTree>
    <p:extLst>
      <p:ext uri="{BB962C8B-B14F-4D97-AF65-F5344CB8AC3E}">
        <p14:creationId xmlns:p14="http://schemas.microsoft.com/office/powerpoint/2010/main" val="261217942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1.png"/></Relationships>
</file>

<file path=ppt/webextensions/webextension1.xml><?xml version="1.0" encoding="utf-8"?>
<we:webextension xmlns:we="http://schemas.microsoft.com/office/webextensions/webextension/2010/11" id="{95BDDA5C-CD89-4FD5-B4BE-5FAED98F2E82}">
  <we:reference id="wa104379699" version="1.0.0.0" store="en-US" storeType="OMEX"/>
  <we:alternateReferences>
    <we:reference id="WA104379699" version="1.0.0.0" store="WA104379699" storeType="OMEX"/>
  </we:alternateReferences>
  <we:properties>
    <we:property name="savedState" value="{&quot;groupId&quot;:&quot;&quot;,&quot;dashboardId&quot;:null,&quot;dashboardTileId&quot;:null,&quot;dashboardTileFilter&quot;:null,&quot;reportId&quot;:null,&quot;publicReportUrl&quot;:&quot;https://app.powerbi.com/view?r=eyJrIjoiOGZhZWY0Y2EtYmJmZC00OGU0LWI5YzUtZDdjZDZjNTUxZDcxIiwidCI6ImNhYTQxZjRlLWI2ZDktNDc2MC05OTA0LWFmM2M2Y2M0YjQ1YyIsImMiOjh9&quot;,&quot;lastState&quot;:&quot;app.embed.publicReport&quot;,&quot;appVersion&quot;:&quot;1.0&quot;,&quot;savedDate&quot;:&quot;2016-04-26T22:26:12.842Z&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F227498-ADE7-4702-B1E5-4A275C28A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d7b89efc-599c-41ef-afcb-e0aecc35d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d7b89efc-599c-41ef-afcb-e0aecc35db08"/>
    <ds:schemaRef ds:uri="http://purl.org/dc/dcmitype/"/>
    <ds:schemaRef ds:uri="http://schemas.microsoft.com/office/2006/documentManagement/types"/>
    <ds:schemaRef ds:uri="2b2dfeed-2da1-4ef4-b600-f5543001ef98"/>
    <ds:schemaRef ds:uri="http://www.w3.org/XML/1998/namespace"/>
    <ds:schemaRef ds:uri="http://schemas.microsoft.com/office/infopath/2007/PartnerControls"/>
    <ds:schemaRef ds:uri="http://schemas.microsoft.com/office/2006/metadata/properties"/>
    <ds:schemaRef ds:uri="http://purl.org/dc/elements/1.1/"/>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539</TotalTime>
  <Words>908</Words>
  <Application>Microsoft Office PowerPoint</Application>
  <PresentationFormat>Custom</PresentationFormat>
  <Paragraphs>227</Paragraphs>
  <Slides>36</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MS PGothic</vt:lpstr>
      <vt:lpstr>Arial</vt:lpstr>
      <vt:lpstr>Calibri</vt:lpstr>
      <vt:lpstr>Consolas</vt:lpstr>
      <vt:lpstr>Gotham-Book</vt:lpstr>
      <vt:lpstr>Gotham-Medium</vt:lpstr>
      <vt:lpstr>Segoe Light</vt:lpstr>
      <vt:lpstr>Segoe UI</vt:lpstr>
      <vt:lpstr>Segoe UI Light</vt:lpstr>
      <vt:lpstr>Segoe UI Semilight</vt:lpstr>
      <vt:lpstr>Wingdings</vt:lpstr>
      <vt:lpstr>Wingdings 3</vt:lpstr>
      <vt:lpstr>GCIO Summit 2016 Template - White</vt:lpstr>
      <vt:lpstr>PowerPoint Presentation</vt:lpstr>
      <vt:lpstr>PowerBI y Cortana Analytics de 0 a 100</vt:lpstr>
      <vt:lpstr>Rubén Pertusa López</vt:lpstr>
      <vt:lpstr>Objetivo</vt:lpstr>
      <vt:lpstr>Agenda</vt:lpstr>
      <vt:lpstr>De 0 a 100</vt:lpstr>
      <vt:lpstr>“Without data you’re just  another person with an  opinion.”  W.Edwards Deming </vt:lpstr>
      <vt:lpstr>El ecosistema PowerBI</vt:lpstr>
      <vt:lpstr>Herramienta para usuario de negocio </vt:lpstr>
      <vt:lpstr>DEMO Potencia con control.</vt:lpstr>
      <vt:lpstr>¿Es PowerBI un producto V1?</vt:lpstr>
      <vt:lpstr>Pequeña chuleta (PowerBI)</vt:lpstr>
      <vt:lpstr>Trabajando con PowerBI</vt:lpstr>
      <vt:lpstr>DEMO Sacando todo el jugo a las APIs </vt:lpstr>
      <vt:lpstr>PowerPoint Presentation</vt:lpstr>
      <vt:lpstr>Think different.</vt:lpstr>
      <vt:lpstr>Think different.</vt:lpstr>
      <vt:lpstr>Think different.</vt:lpstr>
      <vt:lpstr>Un paso más allá</vt:lpstr>
      <vt:lpstr>Sin limites</vt:lpstr>
      <vt:lpstr>DEMO Mejorando </vt:lpstr>
      <vt:lpstr>Beneficios del Personal branding</vt:lpstr>
      <vt:lpstr>Beneficios del Personal branding</vt:lpstr>
      <vt:lpstr>¿Hay alguien ahí?</vt:lpstr>
      <vt:lpstr>¿Hay alguien ahí?</vt:lpstr>
      <vt:lpstr>¿Hay alguien ahí?</vt:lpstr>
      <vt:lpstr>PowerPoint Presentation</vt:lpstr>
      <vt:lpstr>DEMO Mejorando </vt:lpstr>
      <vt:lpstr>Cortana Analytics Suite</vt:lpstr>
      <vt:lpstr>PowerBI en Cortana Analytics Suite</vt:lpstr>
      <vt:lpstr>Real-Time en PowerBI</vt:lpstr>
      <vt:lpstr>DEMO Monitorizando en tiempo real</vt:lpstr>
      <vt:lpstr>En resumen</vt:lpstr>
      <vt:lpstr>PREGUNTAS?</vt:lpstr>
      <vt:lpstr>Gracias! </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Ruben Pertusa Lopez</cp:lastModifiedBy>
  <cp:revision>61</cp:revision>
  <dcterms:created xsi:type="dcterms:W3CDTF">2016-08-22T02:07:54Z</dcterms:created>
  <dcterms:modified xsi:type="dcterms:W3CDTF">2016-10-06T09:36:40Z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